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60" r:id="rId4"/>
    <p:sldId id="258" r:id="rId5"/>
    <p:sldId id="259" r:id="rId6"/>
    <p:sldId id="264" r:id="rId7"/>
    <p:sldId id="261" r:id="rId8"/>
    <p:sldId id="262" r:id="rId9"/>
    <p:sldId id="263" r:id="rId10"/>
    <p:sldId id="269" r:id="rId11"/>
    <p:sldId id="265" r:id="rId12"/>
    <p:sldId id="266" r:id="rId13"/>
    <p:sldId id="267" r:id="rId14"/>
    <p:sldId id="268" r:id="rId15"/>
    <p:sldId id="305" r:id="rId16"/>
    <p:sldId id="272" r:id="rId17"/>
    <p:sldId id="273" r:id="rId18"/>
    <p:sldId id="274" r:id="rId19"/>
    <p:sldId id="275" r:id="rId20"/>
    <p:sldId id="308" r:id="rId21"/>
    <p:sldId id="276" r:id="rId22"/>
    <p:sldId id="271" r:id="rId23"/>
    <p:sldId id="307" r:id="rId24"/>
    <p:sldId id="306" r:id="rId25"/>
    <p:sldId id="309" r:id="rId26"/>
    <p:sldId id="310" r:id="rId27"/>
  </p:sldIdLst>
  <p:sldSz cx="10080625" cy="7559675"/>
  <p:notesSz cx="7559675" cy="10691813"/>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33"/>
    <p:restoredTop sz="96228"/>
  </p:normalViewPr>
  <p:slideViewPr>
    <p:cSldViewPr snapToGrid="0" snapToObjects="1">
      <p:cViewPr>
        <p:scale>
          <a:sx n="137" d="100"/>
          <a:sy n="137" d="100"/>
        </p:scale>
        <p:origin x="176" y="-100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4"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en-US" sz="4400" b="0" strike="noStrike" spc="-1">
                <a:latin typeface="Arial"/>
              </a:rPr>
              <a:t>Click to move the slide</a:t>
            </a:r>
          </a:p>
        </p:txBody>
      </p:sp>
      <p:sp>
        <p:nvSpPr>
          <p:cNvPr id="75" name="PlaceHolder 2"/>
          <p:cNvSpPr>
            <a:spLocks noGrp="1"/>
          </p:cNvSpPr>
          <p:nvPr>
            <p:ph type="body"/>
          </p:nvPr>
        </p:nvSpPr>
        <p:spPr>
          <a:xfrm>
            <a:off x="756000" y="5078520"/>
            <a:ext cx="6047640" cy="4811040"/>
          </a:xfrm>
          <a:prstGeom prst="rect">
            <a:avLst/>
          </a:prstGeom>
        </p:spPr>
        <p:txBody>
          <a:bodyPr lIns="0" tIns="0" rIns="0" bIns="0">
            <a:noAutofit/>
          </a:bodyPr>
          <a:lstStyle/>
          <a:p>
            <a:r>
              <a:rPr lang="en-US" sz="2000" b="0" strike="noStrike" spc="-1">
                <a:latin typeface="Arial"/>
              </a:rPr>
              <a:t>Click to edit the notes format</a:t>
            </a:r>
          </a:p>
        </p:txBody>
      </p:sp>
      <p:sp>
        <p:nvSpPr>
          <p:cNvPr id="76"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Times New Roman"/>
              </a:rPr>
              <a:t>&lt;header&gt;</a:t>
            </a:r>
          </a:p>
        </p:txBody>
      </p:sp>
      <p:sp>
        <p:nvSpPr>
          <p:cNvPr id="77"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Times New Roman"/>
              </a:rPr>
              <a:t>&lt;date/time&gt;</a:t>
            </a:r>
          </a:p>
        </p:txBody>
      </p:sp>
      <p:sp>
        <p:nvSpPr>
          <p:cNvPr id="78"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Times New Roman"/>
              </a:rPr>
              <a:t>&lt;footer&gt;</a:t>
            </a:r>
          </a:p>
        </p:txBody>
      </p:sp>
      <p:sp>
        <p:nvSpPr>
          <p:cNvPr id="79"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BB844BD0-0D79-46CE-B339-75483605C2BB}"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CH" dirty="0"/>
              <a:t>To describe the difference in order of magnitude between the number of cells from natural environments that form colonies on agar plates and the number countable by microscopic examination</a:t>
            </a:r>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4293055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CH" dirty="0"/>
              <a:t>The method is to use a two step PCR protocol, the first PCR step is used to amplify the region of interest with target specific primers.</a:t>
            </a:r>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16</a:t>
            </a:fld>
            <a:endParaRPr lang="en-US" sz="1400" b="0" strike="noStrike" spc="-1">
              <a:latin typeface="Times New Roman"/>
            </a:endParaRPr>
          </a:p>
        </p:txBody>
      </p:sp>
    </p:spTree>
    <p:extLst>
      <p:ext uri="{BB962C8B-B14F-4D97-AF65-F5344CB8AC3E}">
        <p14:creationId xmlns:p14="http://schemas.microsoft.com/office/powerpoint/2010/main" val="1768468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GB" dirty="0"/>
              <a:t>the universal sequences CS1 and CS2, which provide the bases used in. the second PCR to extend the amplicons with Illumina adapters and sample-identification barcodes.</a:t>
            </a:r>
            <a:endParaRPr lang="en-CH" dirty="0"/>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17</a:t>
            </a:fld>
            <a:endParaRPr lang="en-US" sz="1400" b="0" strike="noStrike" spc="-1">
              <a:latin typeface="Times New Roman"/>
            </a:endParaRPr>
          </a:p>
        </p:txBody>
      </p:sp>
    </p:spTree>
    <p:extLst>
      <p:ext uri="{BB962C8B-B14F-4D97-AF65-F5344CB8AC3E}">
        <p14:creationId xmlns:p14="http://schemas.microsoft.com/office/powerpoint/2010/main" val="1182975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18</a:t>
            </a:fld>
            <a:endParaRPr lang="en-US" sz="1400" b="0" strike="noStrike" spc="-1">
              <a:latin typeface="Times New Roman"/>
            </a:endParaRPr>
          </a:p>
        </p:txBody>
      </p:sp>
    </p:spTree>
    <p:extLst>
      <p:ext uri="{BB962C8B-B14F-4D97-AF65-F5344CB8AC3E}">
        <p14:creationId xmlns:p14="http://schemas.microsoft.com/office/powerpoint/2010/main" val="2703673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21</a:t>
            </a:fld>
            <a:endParaRPr lang="en-US" sz="1400" b="0" strike="noStrike" spc="-1">
              <a:latin typeface="Times New Roman"/>
            </a:endParaRPr>
          </a:p>
        </p:txBody>
      </p:sp>
    </p:spTree>
    <p:extLst>
      <p:ext uri="{BB962C8B-B14F-4D97-AF65-F5344CB8AC3E}">
        <p14:creationId xmlns:p14="http://schemas.microsoft.com/office/powerpoint/2010/main" val="2134871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GB" dirty="0"/>
              <a:t>T</a:t>
            </a:r>
            <a:r>
              <a:rPr lang="en-CH" dirty="0"/>
              <a:t>o do multiplexing, 2 step PCR</a:t>
            </a:r>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22</a:t>
            </a:fld>
            <a:endParaRPr lang="en-US" sz="1400" b="0" strike="noStrike" spc="-1">
              <a:latin typeface="Times New Roman"/>
            </a:endParaRPr>
          </a:p>
        </p:txBody>
      </p:sp>
    </p:spTree>
    <p:extLst>
      <p:ext uri="{BB962C8B-B14F-4D97-AF65-F5344CB8AC3E}">
        <p14:creationId xmlns:p14="http://schemas.microsoft.com/office/powerpoint/2010/main" val="3889258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23</a:t>
            </a:fld>
            <a:endParaRPr lang="en-US" sz="1400" b="0" strike="noStrike" spc="-1">
              <a:latin typeface="Times New Roman"/>
            </a:endParaRPr>
          </a:p>
        </p:txBody>
      </p:sp>
    </p:spTree>
    <p:extLst>
      <p:ext uri="{BB962C8B-B14F-4D97-AF65-F5344CB8AC3E}">
        <p14:creationId xmlns:p14="http://schemas.microsoft.com/office/powerpoint/2010/main" val="4001283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24</a:t>
            </a:fld>
            <a:endParaRPr lang="en-US" sz="1400" b="0" strike="noStrike" spc="-1">
              <a:latin typeface="Times New Roman"/>
            </a:endParaRPr>
          </a:p>
        </p:txBody>
      </p:sp>
    </p:spTree>
    <p:extLst>
      <p:ext uri="{BB962C8B-B14F-4D97-AF65-F5344CB8AC3E}">
        <p14:creationId xmlns:p14="http://schemas.microsoft.com/office/powerpoint/2010/main" val="1565366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25</a:t>
            </a:fld>
            <a:endParaRPr lang="en-US" sz="1400" b="0" strike="noStrike" spc="-1">
              <a:latin typeface="Times New Roman"/>
            </a:endParaRPr>
          </a:p>
        </p:txBody>
      </p:sp>
    </p:spTree>
    <p:extLst>
      <p:ext uri="{BB962C8B-B14F-4D97-AF65-F5344CB8AC3E}">
        <p14:creationId xmlns:p14="http://schemas.microsoft.com/office/powerpoint/2010/main" val="858925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26</a:t>
            </a:fld>
            <a:endParaRPr lang="en-US" sz="1400" b="0" strike="noStrike" spc="-1">
              <a:latin typeface="Times New Roman"/>
            </a:endParaRPr>
          </a:p>
        </p:txBody>
      </p:sp>
    </p:spTree>
    <p:extLst>
      <p:ext uri="{BB962C8B-B14F-4D97-AF65-F5344CB8AC3E}">
        <p14:creationId xmlns:p14="http://schemas.microsoft.com/office/powerpoint/2010/main" val="3770719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CH" dirty="0"/>
              <a:t>This paper emphasize on the necessity to have a molecule of a broad distribution to determine the relationshi of the entire spectrum of the living systems. 1977, description and suggestion of a new group, the archaea</a:t>
            </a:r>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4</a:t>
            </a:fld>
            <a:endParaRPr lang="en-US" sz="1400" b="0" strike="noStrike" spc="-1">
              <a:latin typeface="Times New Roman"/>
            </a:endParaRPr>
          </a:p>
        </p:txBody>
      </p:sp>
    </p:spTree>
    <p:extLst>
      <p:ext uri="{BB962C8B-B14F-4D97-AF65-F5344CB8AC3E}">
        <p14:creationId xmlns:p14="http://schemas.microsoft.com/office/powerpoint/2010/main" val="1511002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CH" dirty="0"/>
              <a:t>Period of the five kindomms (Animalia, plantae, F</a:t>
            </a:r>
            <a:r>
              <a:rPr lang="en-GB" dirty="0"/>
              <a:t>u</a:t>
            </a:r>
            <a:r>
              <a:rPr lang="en-CH" dirty="0"/>
              <a:t>ngi, Protista and Monera –prokaryotes) . They suggested a new level of classification as it was clear for them that a division of life has happened to split the bacteria and the eukaryotes and the animal/plants is secondary divisaion.</a:t>
            </a:r>
            <a:br>
              <a:rPr lang="en-CH" dirty="0"/>
            </a:br>
            <a:r>
              <a:rPr lang="en-CH" dirty="0"/>
              <a:t>Above the kingdom, exists a new taxon called domain – Bacteria, Archaea and the Eucarya </a:t>
            </a:r>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5</a:t>
            </a:fld>
            <a:endParaRPr lang="en-US" sz="1400" b="0" strike="noStrike" spc="-1">
              <a:latin typeface="Times New Roman"/>
            </a:endParaRPr>
          </a:p>
        </p:txBody>
      </p:sp>
    </p:spTree>
    <p:extLst>
      <p:ext uri="{BB962C8B-B14F-4D97-AF65-F5344CB8AC3E}">
        <p14:creationId xmlns:p14="http://schemas.microsoft.com/office/powerpoint/2010/main" val="1561164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CH" dirty="0"/>
              <a:t>Now the last question, how do we study organisms that have no clear species boundaries ? </a:t>
            </a:r>
          </a:p>
          <a:p>
            <a:endParaRPr lang="en-CH" dirty="0"/>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6</a:t>
            </a:fld>
            <a:endParaRPr lang="en-US" sz="1400" b="0" strike="noStrike" spc="-1">
              <a:latin typeface="Times New Roman"/>
            </a:endParaRPr>
          </a:p>
        </p:txBody>
      </p:sp>
    </p:spTree>
    <p:extLst>
      <p:ext uri="{BB962C8B-B14F-4D97-AF65-F5344CB8AC3E}">
        <p14:creationId xmlns:p14="http://schemas.microsoft.com/office/powerpoint/2010/main" val="3896397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CH" dirty="0"/>
              <a:t>Sequenced the 5S, the</a:t>
            </a:r>
          </a:p>
          <a:p>
            <a:endParaRPr lang="en-CH" dirty="0"/>
          </a:p>
          <a:p>
            <a:r>
              <a:rPr lang="en-CH" dirty="0"/>
              <a:t>86-88 first PCR</a:t>
            </a:r>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7</a:t>
            </a:fld>
            <a:endParaRPr lang="en-US" sz="1400" b="0" strike="noStrike" spc="-1">
              <a:latin typeface="Times New Roman"/>
            </a:endParaRPr>
          </a:p>
        </p:txBody>
      </p:sp>
    </p:spTree>
    <p:extLst>
      <p:ext uri="{BB962C8B-B14F-4D97-AF65-F5344CB8AC3E}">
        <p14:creationId xmlns:p14="http://schemas.microsoft.com/office/powerpoint/2010/main" val="66143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CH" dirty="0"/>
              <a:t>Some samples are only characterised by their 16S.</a:t>
            </a:r>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9</a:t>
            </a:fld>
            <a:endParaRPr lang="en-US" sz="1400" b="0" strike="noStrike" spc="-1">
              <a:latin typeface="Times New Roman"/>
            </a:endParaRPr>
          </a:p>
        </p:txBody>
      </p:sp>
    </p:spTree>
    <p:extLst>
      <p:ext uri="{BB962C8B-B14F-4D97-AF65-F5344CB8AC3E}">
        <p14:creationId xmlns:p14="http://schemas.microsoft.com/office/powerpoint/2010/main" val="3996062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CH" dirty="0"/>
              <a:t>After reassociation, the % of reassociation is measured by the melting profile of the hydridized DNA -&gt; DNA is heated step by step, wash the column at each step and melted sequences are single stranded and wash of the column. The temperature of wash off reflects the amount of similarity (the higher the similarity the greater amount of energy you need).</a:t>
            </a:r>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11</a:t>
            </a:fld>
            <a:endParaRPr lang="en-US" sz="1400" b="0" strike="noStrike" spc="-1">
              <a:latin typeface="Times New Roman"/>
            </a:endParaRPr>
          </a:p>
        </p:txBody>
      </p:sp>
    </p:spTree>
    <p:extLst>
      <p:ext uri="{BB962C8B-B14F-4D97-AF65-F5344CB8AC3E}">
        <p14:creationId xmlns:p14="http://schemas.microsoft.com/office/powerpoint/2010/main" val="3770125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CH" dirty="0"/>
              <a:t>How do you link the hybridization test and the similarity in the 16S ?</a:t>
            </a:r>
          </a:p>
          <a:p>
            <a:endParaRPr lang="en-CH" dirty="0"/>
          </a:p>
          <a:p>
            <a:endParaRPr lang="en-CH" dirty="0"/>
          </a:p>
          <a:p>
            <a:r>
              <a:rPr lang="en-GB" dirty="0"/>
              <a:t>Arrows point to the position of in silico-recalculated binary 16S rRNA gene sequence similarity values of sequences deposited by </a:t>
            </a:r>
            <a:r>
              <a:rPr lang="en-GB" dirty="0" err="1"/>
              <a:t>Amakata</a:t>
            </a:r>
            <a:r>
              <a:rPr lang="en-GB" dirty="0"/>
              <a:t> et al. (2005)</a:t>
            </a:r>
          </a:p>
          <a:p>
            <a:endParaRPr lang="en-GB" dirty="0"/>
          </a:p>
          <a:p>
            <a:r>
              <a:rPr lang="en-GB" dirty="0"/>
              <a:t>The horizontal blue bar indicates the threshold range above which it is now recommended to perform DNA–DNA </a:t>
            </a:r>
            <a:r>
              <a:rPr lang="en-GB" dirty="0" err="1"/>
              <a:t>reassociaton</a:t>
            </a:r>
            <a:r>
              <a:rPr lang="en-GB" dirty="0"/>
              <a:t> </a:t>
            </a:r>
            <a:r>
              <a:rPr lang="en-GB" dirty="0" err="1"/>
              <a:t>exps</a:t>
            </a:r>
            <a:endParaRPr lang="en-CH" dirty="0"/>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12</a:t>
            </a:fld>
            <a:endParaRPr lang="en-US" sz="1400" b="0" strike="noStrike" spc="-1">
              <a:latin typeface="Times New Roman"/>
            </a:endParaRPr>
          </a:p>
        </p:txBody>
      </p:sp>
    </p:spTree>
    <p:extLst>
      <p:ext uri="{BB962C8B-B14F-4D97-AF65-F5344CB8AC3E}">
        <p14:creationId xmlns:p14="http://schemas.microsoft.com/office/powerpoint/2010/main" val="76551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CH" dirty="0"/>
              <a:t>Study which used all the available 16S sequences from the living tree project, 8600. They designed 6 fragments of – 250 nucleotides and </a:t>
            </a:r>
            <a:r>
              <a:rPr lang="en-GB" dirty="0"/>
              <a:t>analysed the accuracy of predicting taxonomic thresholds and richness estimates from partial sequences</a:t>
            </a:r>
            <a:endParaRPr lang="en-CH" dirty="0"/>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13</a:t>
            </a:fld>
            <a:endParaRPr lang="en-US" sz="1400" b="0" strike="noStrike" spc="-1">
              <a:latin typeface="Times New Roman"/>
            </a:endParaRPr>
          </a:p>
        </p:txBody>
      </p:sp>
    </p:spTree>
    <p:extLst>
      <p:ext uri="{BB962C8B-B14F-4D97-AF65-F5344CB8AC3E}">
        <p14:creationId xmlns:p14="http://schemas.microsoft.com/office/powerpoint/2010/main" val="392821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1280" cy="1261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504000" y="1768680"/>
            <a:ext cx="9072000" cy="209088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504000" y="4058640"/>
            <a:ext cx="907200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280" cy="126180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515268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1280" cy="1261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504000" y="1768680"/>
            <a:ext cx="2921040" cy="209088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571560" y="1768680"/>
            <a:ext cx="2921040" cy="209088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639120" y="1768680"/>
            <a:ext cx="2921040" cy="209088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504000" y="4058640"/>
            <a:ext cx="2921040" cy="209088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571560" y="4058640"/>
            <a:ext cx="2921040" cy="209088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639120" y="4058640"/>
            <a:ext cx="292104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1280" cy="126180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504000" y="1768680"/>
            <a:ext cx="9072000" cy="43840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1280" cy="126180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504000" y="1768680"/>
            <a:ext cx="9072000" cy="43840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1280" cy="126180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280" cy="1261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1280" cy="58503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1280" cy="126180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1280" cy="126180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515268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1280" cy="1261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504000" y="4058640"/>
            <a:ext cx="907200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1280" cy="1261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504000" y="1768680"/>
            <a:ext cx="9072000"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0" name="CustomShape 1"/>
          <p:cNvSpPr/>
          <p:nvPr/>
        </p:nvSpPr>
        <p:spPr>
          <a:xfrm>
            <a:off x="365760" y="2103120"/>
            <a:ext cx="8778240" cy="23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000" b="0" strike="noStrike" spc="-1" dirty="0">
                <a:solidFill>
                  <a:schemeClr val="bg1"/>
                </a:solidFill>
                <a:latin typeface="BetecknaGS"/>
              </a:rPr>
              <a:t>Processing of 16S rRNA </a:t>
            </a:r>
          </a:p>
          <a:p>
            <a:pPr algn="ctr">
              <a:lnSpc>
                <a:spcPct val="100000"/>
              </a:lnSpc>
            </a:pPr>
            <a:r>
              <a:rPr lang="en-US" sz="4000" b="0" strike="noStrike" spc="-1" dirty="0">
                <a:solidFill>
                  <a:schemeClr val="bg1"/>
                </a:solidFill>
                <a:latin typeface="BetecknaGS"/>
              </a:rPr>
              <a:t>Amplicon-Sequencing Data</a:t>
            </a:r>
          </a:p>
          <a:p>
            <a:pPr algn="ctr">
              <a:lnSpc>
                <a:spcPct val="100000"/>
              </a:lnSpc>
            </a:pPr>
            <a:endParaRPr lang="en-US" sz="4000" b="0" strike="noStrike" spc="-1" dirty="0">
              <a:solidFill>
                <a:schemeClr val="bg1"/>
              </a:solidFill>
              <a:latin typeface="BetecknaGS"/>
            </a:endParaRPr>
          </a:p>
        </p:txBody>
      </p:sp>
      <p:sp>
        <p:nvSpPr>
          <p:cNvPr id="81" name="CustomShape 2"/>
          <p:cNvSpPr/>
          <p:nvPr/>
        </p:nvSpPr>
        <p:spPr>
          <a:xfrm>
            <a:off x="2560320" y="5578200"/>
            <a:ext cx="4754520" cy="1279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endParaRPr lang="en-US" sz="2400" b="0" strike="noStrike" spc="-1" dirty="0">
              <a:solidFill>
                <a:schemeClr val="bg1"/>
              </a:solidFill>
              <a:latin typeface="FreeSerif"/>
            </a:endParaRPr>
          </a:p>
          <a:p>
            <a:pPr algn="ctr">
              <a:lnSpc>
                <a:spcPct val="100000"/>
              </a:lnSpc>
            </a:pPr>
            <a:r>
              <a:rPr lang="en-US" sz="2400" b="0" strike="noStrike" spc="-1" dirty="0">
                <a:solidFill>
                  <a:schemeClr val="bg1"/>
                </a:solidFill>
                <a:latin typeface="FreeSerif"/>
              </a:rPr>
              <a:t>Germán Bonilla-Rosso</a:t>
            </a:r>
          </a:p>
          <a:p>
            <a:pPr algn="ctr">
              <a:lnSpc>
                <a:spcPct val="100000"/>
              </a:lnSpc>
            </a:pPr>
            <a:r>
              <a:rPr lang="en-US" sz="2400" spc="-1" dirty="0" err="1">
                <a:solidFill>
                  <a:schemeClr val="bg1"/>
                </a:solidFill>
                <a:latin typeface="FreeSerif"/>
              </a:rPr>
              <a:t>Garance</a:t>
            </a:r>
            <a:r>
              <a:rPr lang="en-US" sz="2400" spc="-1" dirty="0">
                <a:solidFill>
                  <a:schemeClr val="bg1"/>
                </a:solidFill>
                <a:latin typeface="FreeSerif"/>
              </a:rPr>
              <a:t> Sarton</a:t>
            </a:r>
            <a:r>
              <a:rPr lang="en-US" sz="2400" b="0" strike="noStrike" spc="-1" dirty="0">
                <a:solidFill>
                  <a:schemeClr val="bg1"/>
                </a:solidFill>
                <a:latin typeface="FreeSerif"/>
              </a:rPr>
              <a:t> </a:t>
            </a:r>
          </a:p>
          <a:p>
            <a:pPr algn="ctr">
              <a:lnSpc>
                <a:spcPct val="100000"/>
              </a:lnSpc>
            </a:pPr>
            <a:r>
              <a:rPr lang="en-US" sz="2400" b="0" strike="noStrike" spc="-1" dirty="0">
                <a:solidFill>
                  <a:schemeClr val="bg1"/>
                </a:solidFill>
                <a:latin typeface="FreeSerif"/>
              </a:rPr>
              <a:t>SAGE April 2022</a:t>
            </a:r>
          </a:p>
          <a:p>
            <a:pPr algn="ctr">
              <a:lnSpc>
                <a:spcPct val="100000"/>
              </a:lnSpc>
            </a:pPr>
            <a:endParaRPr lang="en-US" sz="2400" b="0" strike="noStrike" spc="-1" dirty="0">
              <a:latin typeface="FreeSerif"/>
            </a:endParaRPr>
          </a:p>
        </p:txBody>
      </p:sp>
      <p:sp>
        <p:nvSpPr>
          <p:cNvPr id="4" name="CustomShape 1">
            <a:extLst>
              <a:ext uri="{FF2B5EF4-FFF2-40B4-BE49-F238E27FC236}">
                <a16:creationId xmlns:a16="http://schemas.microsoft.com/office/drawing/2014/main" id="{5E94942D-9ECF-1948-81DA-B3688FCE69E9}"/>
              </a:ext>
            </a:extLst>
          </p:cNvPr>
          <p:cNvSpPr/>
          <p:nvPr/>
        </p:nvSpPr>
        <p:spPr>
          <a:xfrm>
            <a:off x="477307" y="4368150"/>
            <a:ext cx="7411151"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5" name="CustomShape 2">
            <a:extLst>
              <a:ext uri="{FF2B5EF4-FFF2-40B4-BE49-F238E27FC236}">
                <a16:creationId xmlns:a16="http://schemas.microsoft.com/office/drawing/2014/main" id="{AFB61FA1-B5DC-A545-87A9-1D68A59426E6}"/>
              </a:ext>
            </a:extLst>
          </p:cNvPr>
          <p:cNvSpPr/>
          <p:nvPr/>
        </p:nvSpPr>
        <p:spPr>
          <a:xfrm>
            <a:off x="2290267" y="4368150"/>
            <a:ext cx="561959"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6" name="CustomShape 3">
            <a:extLst>
              <a:ext uri="{FF2B5EF4-FFF2-40B4-BE49-F238E27FC236}">
                <a16:creationId xmlns:a16="http://schemas.microsoft.com/office/drawing/2014/main" id="{676E6242-3775-5341-A1FC-86A7CB45F160}"/>
              </a:ext>
            </a:extLst>
          </p:cNvPr>
          <p:cNvSpPr/>
          <p:nvPr/>
        </p:nvSpPr>
        <p:spPr>
          <a:xfrm>
            <a:off x="2107388" y="4368150"/>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7" name="CustomShape 4">
            <a:extLst>
              <a:ext uri="{FF2B5EF4-FFF2-40B4-BE49-F238E27FC236}">
                <a16:creationId xmlns:a16="http://schemas.microsoft.com/office/drawing/2014/main" id="{B66BC1E2-EF6F-534F-A7BA-D281E9FC1B29}"/>
              </a:ext>
            </a:extLst>
          </p:cNvPr>
          <p:cNvSpPr/>
          <p:nvPr/>
        </p:nvSpPr>
        <p:spPr>
          <a:xfrm flipH="1">
            <a:off x="1557308" y="436815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8" name="CustomShape 5">
            <a:extLst>
              <a:ext uri="{FF2B5EF4-FFF2-40B4-BE49-F238E27FC236}">
                <a16:creationId xmlns:a16="http://schemas.microsoft.com/office/drawing/2014/main" id="{FB1C58D7-E26D-7E43-B1DB-B0FE712D8493}"/>
              </a:ext>
            </a:extLst>
          </p:cNvPr>
          <p:cNvSpPr/>
          <p:nvPr/>
        </p:nvSpPr>
        <p:spPr>
          <a:xfrm flipH="1">
            <a:off x="1008668" y="436815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9" name="CustomShape 6">
            <a:extLst>
              <a:ext uri="{FF2B5EF4-FFF2-40B4-BE49-F238E27FC236}">
                <a16:creationId xmlns:a16="http://schemas.microsoft.com/office/drawing/2014/main" id="{7693A7EB-A546-9441-8295-B8C3FA189BFE}"/>
              </a:ext>
            </a:extLst>
          </p:cNvPr>
          <p:cNvSpPr/>
          <p:nvPr/>
        </p:nvSpPr>
        <p:spPr>
          <a:xfrm flipH="1">
            <a:off x="460028" y="436815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10" name="CustomShape 7">
            <a:extLst>
              <a:ext uri="{FF2B5EF4-FFF2-40B4-BE49-F238E27FC236}">
                <a16:creationId xmlns:a16="http://schemas.microsoft.com/office/drawing/2014/main" id="{DA0889A9-5A86-044F-A115-D4ABFF486777}"/>
              </a:ext>
            </a:extLst>
          </p:cNvPr>
          <p:cNvSpPr/>
          <p:nvPr/>
        </p:nvSpPr>
        <p:spPr>
          <a:xfrm>
            <a:off x="4342988" y="4423590"/>
            <a:ext cx="208044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 5'</a:t>
            </a:r>
            <a:endParaRPr lang="en-US" sz="1800" b="0" strike="noStrike" spc="-1" dirty="0">
              <a:latin typeface="Arial"/>
            </a:endParaRPr>
          </a:p>
        </p:txBody>
      </p:sp>
      <p:sp>
        <p:nvSpPr>
          <p:cNvPr id="11" name="CustomShape 8">
            <a:extLst>
              <a:ext uri="{FF2B5EF4-FFF2-40B4-BE49-F238E27FC236}">
                <a16:creationId xmlns:a16="http://schemas.microsoft.com/office/drawing/2014/main" id="{64831F33-F75F-7046-9C1D-347212EC4FA2}"/>
              </a:ext>
            </a:extLst>
          </p:cNvPr>
          <p:cNvSpPr/>
          <p:nvPr/>
        </p:nvSpPr>
        <p:spPr>
          <a:xfrm>
            <a:off x="2263155" y="4450358"/>
            <a:ext cx="635399"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515F</a:t>
            </a:r>
            <a:endParaRPr lang="en-US" sz="1500" b="0" strike="noStrike" spc="-1" dirty="0">
              <a:latin typeface="Arial"/>
            </a:endParaRPr>
          </a:p>
        </p:txBody>
      </p:sp>
      <p:sp>
        <p:nvSpPr>
          <p:cNvPr id="12" name="CustomShape 9">
            <a:extLst>
              <a:ext uri="{FF2B5EF4-FFF2-40B4-BE49-F238E27FC236}">
                <a16:creationId xmlns:a16="http://schemas.microsoft.com/office/drawing/2014/main" id="{72B5C60B-2B83-2D4B-AB72-56725610337E}"/>
              </a:ext>
            </a:extLst>
          </p:cNvPr>
          <p:cNvSpPr/>
          <p:nvPr/>
        </p:nvSpPr>
        <p:spPr>
          <a:xfrm>
            <a:off x="1561682" y="4322586"/>
            <a:ext cx="5446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Rd1 SP</a:t>
            </a:r>
            <a:endParaRPr lang="en-US" sz="1500" b="0" strike="noStrike" spc="-1" dirty="0">
              <a:latin typeface="Arial"/>
            </a:endParaRPr>
          </a:p>
        </p:txBody>
      </p:sp>
      <p:sp>
        <p:nvSpPr>
          <p:cNvPr id="13" name="CustomShape 10">
            <a:extLst>
              <a:ext uri="{FF2B5EF4-FFF2-40B4-BE49-F238E27FC236}">
                <a16:creationId xmlns:a16="http://schemas.microsoft.com/office/drawing/2014/main" id="{C8D4268B-5815-EF49-85CC-84B9166F688A}"/>
              </a:ext>
            </a:extLst>
          </p:cNvPr>
          <p:cNvSpPr/>
          <p:nvPr/>
        </p:nvSpPr>
        <p:spPr>
          <a:xfrm>
            <a:off x="1080668" y="443871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i2</a:t>
            </a:r>
            <a:endParaRPr lang="en-US" sz="1500" b="0" strike="noStrike" spc="-1" dirty="0">
              <a:latin typeface="Arial"/>
            </a:endParaRPr>
          </a:p>
        </p:txBody>
      </p:sp>
      <p:sp>
        <p:nvSpPr>
          <p:cNvPr id="14" name="CustomShape 11">
            <a:extLst>
              <a:ext uri="{FF2B5EF4-FFF2-40B4-BE49-F238E27FC236}">
                <a16:creationId xmlns:a16="http://schemas.microsoft.com/office/drawing/2014/main" id="{A94E5DE1-1891-4648-A0FB-C685A73B8432}"/>
              </a:ext>
            </a:extLst>
          </p:cNvPr>
          <p:cNvSpPr/>
          <p:nvPr/>
        </p:nvSpPr>
        <p:spPr>
          <a:xfrm>
            <a:off x="539588" y="443871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P5</a:t>
            </a:r>
            <a:endParaRPr lang="en-US" sz="1500" b="0" strike="noStrike" spc="-1">
              <a:latin typeface="Arial"/>
            </a:endParaRPr>
          </a:p>
        </p:txBody>
      </p:sp>
      <p:sp>
        <p:nvSpPr>
          <p:cNvPr id="15" name="CustomShape 24">
            <a:extLst>
              <a:ext uri="{FF2B5EF4-FFF2-40B4-BE49-F238E27FC236}">
                <a16:creationId xmlns:a16="http://schemas.microsoft.com/office/drawing/2014/main" id="{F945B7A6-5862-DD47-A48A-A14E9E010164}"/>
              </a:ext>
            </a:extLst>
          </p:cNvPr>
          <p:cNvSpPr/>
          <p:nvPr/>
        </p:nvSpPr>
        <p:spPr>
          <a:xfrm flipH="1" flipV="1">
            <a:off x="7371309" y="4364527"/>
            <a:ext cx="561959"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16" name="CustomShape 25">
            <a:extLst>
              <a:ext uri="{FF2B5EF4-FFF2-40B4-BE49-F238E27FC236}">
                <a16:creationId xmlns:a16="http://schemas.microsoft.com/office/drawing/2014/main" id="{F36618FA-8E59-B94E-B81B-DAFD7C06B202}"/>
              </a:ext>
            </a:extLst>
          </p:cNvPr>
          <p:cNvSpPr/>
          <p:nvPr/>
        </p:nvSpPr>
        <p:spPr>
          <a:xfrm flipV="1">
            <a:off x="7937948" y="4364527"/>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17" name="CustomShape 26">
            <a:extLst>
              <a:ext uri="{FF2B5EF4-FFF2-40B4-BE49-F238E27FC236}">
                <a16:creationId xmlns:a16="http://schemas.microsoft.com/office/drawing/2014/main" id="{C79EE755-8A45-C342-BA8D-6CCFD6FBBCE6}"/>
              </a:ext>
            </a:extLst>
          </p:cNvPr>
          <p:cNvSpPr/>
          <p:nvPr/>
        </p:nvSpPr>
        <p:spPr>
          <a:xfrm flipV="1">
            <a:off x="8486588" y="4364527"/>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18" name="CustomShape 27">
            <a:extLst>
              <a:ext uri="{FF2B5EF4-FFF2-40B4-BE49-F238E27FC236}">
                <a16:creationId xmlns:a16="http://schemas.microsoft.com/office/drawing/2014/main" id="{2284AB3D-BF99-9847-9CE6-68EB94BF559E}"/>
              </a:ext>
            </a:extLst>
          </p:cNvPr>
          <p:cNvSpPr/>
          <p:nvPr/>
        </p:nvSpPr>
        <p:spPr>
          <a:xfrm flipV="1">
            <a:off x="9035228" y="4364527"/>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19" name="CustomShape 30">
            <a:extLst>
              <a:ext uri="{FF2B5EF4-FFF2-40B4-BE49-F238E27FC236}">
                <a16:creationId xmlns:a16="http://schemas.microsoft.com/office/drawing/2014/main" id="{B7B1B7EA-152D-434F-9BCE-DD5FC0DE332E}"/>
              </a:ext>
            </a:extLst>
          </p:cNvPr>
          <p:cNvSpPr/>
          <p:nvPr/>
        </p:nvSpPr>
        <p:spPr>
          <a:xfrm>
            <a:off x="7961556" y="4335063"/>
            <a:ext cx="53100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Rd2</a:t>
            </a:r>
          </a:p>
          <a:p>
            <a:pPr>
              <a:lnSpc>
                <a:spcPct val="100000"/>
              </a:lnSpc>
            </a:pPr>
            <a:r>
              <a:rPr lang="en-US" sz="1500" spc="-1" dirty="0">
                <a:solidFill>
                  <a:srgbClr val="000000"/>
                </a:solidFill>
                <a:latin typeface="Arial"/>
              </a:rPr>
              <a:t>SP</a:t>
            </a:r>
            <a:endParaRPr lang="en-US" sz="1500" b="0" strike="noStrike" spc="-1" dirty="0">
              <a:latin typeface="Arial"/>
            </a:endParaRPr>
          </a:p>
        </p:txBody>
      </p:sp>
      <p:sp>
        <p:nvSpPr>
          <p:cNvPr id="20" name="CustomShape 31">
            <a:extLst>
              <a:ext uri="{FF2B5EF4-FFF2-40B4-BE49-F238E27FC236}">
                <a16:creationId xmlns:a16="http://schemas.microsoft.com/office/drawing/2014/main" id="{417A9AE0-5C68-D04A-8BAE-24861F946549}"/>
              </a:ext>
            </a:extLst>
          </p:cNvPr>
          <p:cNvSpPr/>
          <p:nvPr/>
        </p:nvSpPr>
        <p:spPr>
          <a:xfrm>
            <a:off x="8642108" y="4444087"/>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i1</a:t>
            </a:r>
            <a:endParaRPr lang="en-US" sz="1500" b="0" strike="noStrike" spc="-1" dirty="0">
              <a:latin typeface="Arial"/>
            </a:endParaRPr>
          </a:p>
        </p:txBody>
      </p:sp>
      <p:sp>
        <p:nvSpPr>
          <p:cNvPr id="21" name="CustomShape 32">
            <a:extLst>
              <a:ext uri="{FF2B5EF4-FFF2-40B4-BE49-F238E27FC236}">
                <a16:creationId xmlns:a16="http://schemas.microsoft.com/office/drawing/2014/main" id="{DBC3C9AC-5C69-064B-98FB-8FD7CE2DA555}"/>
              </a:ext>
            </a:extLst>
          </p:cNvPr>
          <p:cNvSpPr/>
          <p:nvPr/>
        </p:nvSpPr>
        <p:spPr>
          <a:xfrm>
            <a:off x="9088148" y="4428247"/>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P7</a:t>
            </a:r>
            <a:endParaRPr lang="en-US" sz="1500" b="0" strike="noStrike" spc="-1">
              <a:latin typeface="Arial"/>
            </a:endParaRPr>
          </a:p>
        </p:txBody>
      </p:sp>
      <p:sp>
        <p:nvSpPr>
          <p:cNvPr id="23" name="CustomShape 8">
            <a:extLst>
              <a:ext uri="{FF2B5EF4-FFF2-40B4-BE49-F238E27FC236}">
                <a16:creationId xmlns:a16="http://schemas.microsoft.com/office/drawing/2014/main" id="{F4E63E64-D12C-DA4D-BA29-5E5F1DD8DC76}"/>
              </a:ext>
            </a:extLst>
          </p:cNvPr>
          <p:cNvSpPr/>
          <p:nvPr/>
        </p:nvSpPr>
        <p:spPr>
          <a:xfrm>
            <a:off x="7344248" y="4438710"/>
            <a:ext cx="765539"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806R</a:t>
            </a:r>
            <a:endParaRPr lang="en-US" sz="15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2"/>
          <p:cNvSpPr/>
          <p:nvPr/>
        </p:nvSpPr>
        <p:spPr>
          <a:xfrm>
            <a:off x="193680" y="3189240"/>
            <a:ext cx="5394960" cy="1279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400" b="1" strike="noStrike" spc="-1" dirty="0">
                <a:solidFill>
                  <a:srgbClr val="000000"/>
                </a:solidFill>
                <a:latin typeface="FreeSerif"/>
              </a:rPr>
              <a:t>How do we study organisms that...</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3465A4"/>
                </a:solidFill>
                <a:latin typeface="FreeSerif"/>
              </a:rPr>
              <a:t>- are morphologically indistinguishable?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3465A4"/>
                </a:solidFill>
                <a:latin typeface="FreeSerif"/>
              </a:rPr>
              <a:t>- are phenotypically redundant?</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336633"/>
                </a:solidFill>
                <a:latin typeface="FreeSerif"/>
              </a:rPr>
              <a:t>- are unculturable?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336633"/>
                </a:solidFill>
                <a:latin typeface="FreeSerif"/>
              </a:rPr>
              <a:t>- are uncountable?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990000"/>
                </a:solidFill>
                <a:latin typeface="FreeSerif"/>
              </a:rPr>
              <a:t>- have no clear species boundaries?</a:t>
            </a:r>
            <a:endParaRPr lang="en-US" sz="2400" b="0" strike="noStrike" spc="-1" dirty="0">
              <a:latin typeface="FreeSerif"/>
            </a:endParaRPr>
          </a:p>
        </p:txBody>
      </p:sp>
      <p:sp>
        <p:nvSpPr>
          <p:cNvPr id="166" name="TextShape 3"/>
          <p:cNvSpPr txBox="1"/>
          <p:nvPr/>
        </p:nvSpPr>
        <p:spPr>
          <a:xfrm>
            <a:off x="5313240" y="2271960"/>
            <a:ext cx="4719960" cy="1365840"/>
          </a:xfrm>
          <a:prstGeom prst="rect">
            <a:avLst/>
          </a:prstGeom>
          <a:noFill/>
          <a:ln>
            <a:noFill/>
          </a:ln>
        </p:spPr>
        <p:txBody>
          <a:bodyPr lIns="90000" tIns="45000" rIns="90000" bIns="45000">
            <a:noAutofit/>
          </a:bodyPr>
          <a:lstStyle/>
          <a:p>
            <a:pPr algn="ctr"/>
            <a:r>
              <a:rPr lang="en-US" sz="2800" b="0" strike="noStrike" spc="-1">
                <a:solidFill>
                  <a:srgbClr val="3465A4"/>
                </a:solidFill>
                <a:latin typeface="BetecknaGS"/>
              </a:rPr>
              <a:t>By sequence and phylogenetic analysis of 16SrRNA from isolates</a:t>
            </a:r>
            <a:endParaRPr lang="en-US" sz="2800" b="0" strike="noStrike" spc="-1">
              <a:latin typeface="Arial"/>
            </a:endParaRPr>
          </a:p>
        </p:txBody>
      </p:sp>
      <p:sp>
        <p:nvSpPr>
          <p:cNvPr id="167" name="Line 4"/>
          <p:cNvSpPr/>
          <p:nvPr/>
        </p:nvSpPr>
        <p:spPr>
          <a:xfrm>
            <a:off x="4672080" y="3108960"/>
            <a:ext cx="640080" cy="0"/>
          </a:xfrm>
          <a:prstGeom prst="line">
            <a:avLst/>
          </a:prstGeom>
          <a:ln w="36720">
            <a:solidFill>
              <a:srgbClr val="3465A4"/>
            </a:solidFill>
            <a:round/>
            <a:tailEnd type="triangle" w="med" len="med"/>
          </a:ln>
        </p:spPr>
        <p:style>
          <a:lnRef idx="0">
            <a:scrgbClr r="0" g="0" b="0"/>
          </a:lnRef>
          <a:fillRef idx="0">
            <a:scrgbClr r="0" g="0" b="0"/>
          </a:fillRef>
          <a:effectRef idx="0">
            <a:scrgbClr r="0" g="0" b="0"/>
          </a:effectRef>
          <a:fontRef idx="minor"/>
        </p:style>
      </p:sp>
      <p:sp>
        <p:nvSpPr>
          <p:cNvPr id="168" name="TextShape 5"/>
          <p:cNvSpPr txBox="1"/>
          <p:nvPr/>
        </p:nvSpPr>
        <p:spPr>
          <a:xfrm>
            <a:off x="5303520" y="3891960"/>
            <a:ext cx="4719960" cy="1791000"/>
          </a:xfrm>
          <a:prstGeom prst="rect">
            <a:avLst/>
          </a:prstGeom>
          <a:noFill/>
          <a:ln>
            <a:noFill/>
          </a:ln>
        </p:spPr>
        <p:txBody>
          <a:bodyPr lIns="90000" tIns="45000" rIns="90000" bIns="45000">
            <a:noAutofit/>
          </a:bodyPr>
          <a:lstStyle/>
          <a:p>
            <a:pPr algn="ctr"/>
            <a:r>
              <a:rPr lang="en-US" sz="2800" b="0" strike="noStrike" spc="-1">
                <a:solidFill>
                  <a:srgbClr val="336633"/>
                </a:solidFill>
                <a:latin typeface="BetecknaGS"/>
              </a:rPr>
              <a:t>By sequence and phylogenetic analysis of 16SrRNA from environmental samples</a:t>
            </a:r>
            <a:endParaRPr lang="en-US" sz="2800" b="0" strike="noStrike" spc="-1">
              <a:latin typeface="Arial"/>
            </a:endParaRPr>
          </a:p>
        </p:txBody>
      </p:sp>
      <p:sp>
        <p:nvSpPr>
          <p:cNvPr id="169" name="Line 6"/>
          <p:cNvSpPr/>
          <p:nvPr/>
        </p:nvSpPr>
        <p:spPr>
          <a:xfrm>
            <a:off x="4663080" y="4476960"/>
            <a:ext cx="640080" cy="0"/>
          </a:xfrm>
          <a:prstGeom prst="line">
            <a:avLst/>
          </a:prstGeom>
          <a:ln w="36720">
            <a:solidFill>
              <a:srgbClr val="336633"/>
            </a:solidFill>
            <a:round/>
            <a:tailEnd type="triangle" w="med" len="med"/>
          </a:ln>
        </p:spPr>
        <p:style>
          <a:lnRef idx="0">
            <a:scrgbClr r="0" g="0" b="0"/>
          </a:lnRef>
          <a:fillRef idx="0">
            <a:scrgbClr r="0" g="0" b="0"/>
          </a:fillRef>
          <a:effectRef idx="0">
            <a:scrgbClr r="0" g="0" b="0"/>
          </a:effectRef>
          <a:fontRef idx="minor"/>
        </p:style>
      </p:sp>
      <p:sp>
        <p:nvSpPr>
          <p:cNvPr id="170" name="TextShape 7"/>
          <p:cNvSpPr txBox="1"/>
          <p:nvPr/>
        </p:nvSpPr>
        <p:spPr>
          <a:xfrm>
            <a:off x="5294520" y="5548320"/>
            <a:ext cx="4719960" cy="1791000"/>
          </a:xfrm>
          <a:prstGeom prst="rect">
            <a:avLst/>
          </a:prstGeom>
          <a:noFill/>
          <a:ln>
            <a:noFill/>
          </a:ln>
        </p:spPr>
        <p:txBody>
          <a:bodyPr lIns="90000" tIns="45000" rIns="90000" bIns="45000">
            <a:noAutofit/>
          </a:bodyPr>
          <a:lstStyle/>
          <a:p>
            <a:pPr algn="ctr"/>
            <a:r>
              <a:rPr lang="en-US" sz="2800" b="0" strike="noStrike" spc="-1">
                <a:solidFill>
                  <a:srgbClr val="990000"/>
                </a:solidFill>
                <a:latin typeface="BetecknaGS"/>
              </a:rPr>
              <a:t>By sequence similarity of the FULL LENGTH of 16SrRNA</a:t>
            </a:r>
            <a:r>
              <a:rPr lang="en-US" sz="2800" b="0" strike="noStrike" spc="-1">
                <a:solidFill>
                  <a:srgbClr val="336633"/>
                </a:solidFill>
                <a:latin typeface="BetecknaGS"/>
              </a:rPr>
              <a:t> </a:t>
            </a:r>
            <a:endParaRPr lang="en-US" sz="2800" b="0" strike="noStrike" spc="-1">
              <a:latin typeface="Arial"/>
            </a:endParaRPr>
          </a:p>
        </p:txBody>
      </p:sp>
      <p:sp>
        <p:nvSpPr>
          <p:cNvPr id="171" name="Line 8"/>
          <p:cNvSpPr/>
          <p:nvPr/>
        </p:nvSpPr>
        <p:spPr>
          <a:xfrm>
            <a:off x="4654080" y="6061320"/>
            <a:ext cx="640080" cy="0"/>
          </a:xfrm>
          <a:prstGeom prst="line">
            <a:avLst/>
          </a:prstGeom>
          <a:ln w="36720">
            <a:solidFill>
              <a:srgbClr val="990000"/>
            </a:solidFill>
            <a:round/>
            <a:tailEnd type="triangle" w="med" len="med"/>
          </a:ln>
        </p:spPr>
        <p:style>
          <a:lnRef idx="0">
            <a:scrgbClr r="0" g="0" b="0"/>
          </a:lnRef>
          <a:fillRef idx="0">
            <a:scrgbClr r="0" g="0" b="0"/>
          </a:fillRef>
          <a:effectRef idx="0">
            <a:scrgbClr r="0" g="0" b="0"/>
          </a:effectRef>
          <a:fontRef idx="minor"/>
        </p:style>
      </p:sp>
      <p:sp>
        <p:nvSpPr>
          <p:cNvPr id="10" name="Rectangle 9">
            <a:extLst>
              <a:ext uri="{FF2B5EF4-FFF2-40B4-BE49-F238E27FC236}">
                <a16:creationId xmlns:a16="http://schemas.microsoft.com/office/drawing/2014/main" id="{CB09CC03-B81D-E348-AED6-E1581CBAB3AA}"/>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1" name="CustomShape 1">
            <a:extLst>
              <a:ext uri="{FF2B5EF4-FFF2-40B4-BE49-F238E27FC236}">
                <a16:creationId xmlns:a16="http://schemas.microsoft.com/office/drawing/2014/main" id="{75D442C0-EB58-3440-A4D6-E4E9C6ED967C}"/>
              </a:ext>
            </a:extLst>
          </p:cNvPr>
          <p:cNvSpPr/>
          <p:nvPr/>
        </p:nvSpPr>
        <p:spPr>
          <a:xfrm>
            <a:off x="79920" y="-33120"/>
            <a:ext cx="961272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Studying </a:t>
            </a:r>
            <a:r>
              <a:rPr lang="en-US" sz="4800" spc="-1" dirty="0">
                <a:solidFill>
                  <a:schemeClr val="bg1"/>
                </a:solidFill>
                <a:latin typeface="BetecknaGS"/>
              </a:rPr>
              <a:t>Un</a:t>
            </a:r>
            <a:r>
              <a:rPr lang="en-US" sz="4800" b="0" strike="noStrike" spc="-1" dirty="0">
                <a:solidFill>
                  <a:schemeClr val="bg1"/>
                </a:solidFill>
                <a:latin typeface="BetecknaGS"/>
              </a:rPr>
              <a:t>domesticated Bacteria...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132"/>
          <p:cNvPicPr/>
          <p:nvPr/>
        </p:nvPicPr>
        <p:blipFill>
          <a:blip r:embed="rId3"/>
          <a:stretch/>
        </p:blipFill>
        <p:spPr>
          <a:xfrm>
            <a:off x="5627920" y="798000"/>
            <a:ext cx="1731960" cy="1676880"/>
          </a:xfrm>
          <a:prstGeom prst="rect">
            <a:avLst/>
          </a:prstGeom>
          <a:ln>
            <a:noFill/>
          </a:ln>
        </p:spPr>
      </p:pic>
      <p:pic>
        <p:nvPicPr>
          <p:cNvPr id="134" name="Picture 133"/>
          <p:cNvPicPr/>
          <p:nvPr/>
        </p:nvPicPr>
        <p:blipFill>
          <a:blip r:embed="rId4"/>
          <a:stretch/>
        </p:blipFill>
        <p:spPr>
          <a:xfrm>
            <a:off x="7365660" y="798000"/>
            <a:ext cx="1714680" cy="1622520"/>
          </a:xfrm>
          <a:prstGeom prst="rect">
            <a:avLst/>
          </a:prstGeom>
          <a:ln>
            <a:noFill/>
          </a:ln>
        </p:spPr>
      </p:pic>
      <p:pic>
        <p:nvPicPr>
          <p:cNvPr id="135" name="Picture 134"/>
          <p:cNvPicPr/>
          <p:nvPr/>
        </p:nvPicPr>
        <p:blipFill>
          <a:blip r:embed="rId5"/>
          <a:stretch/>
        </p:blipFill>
        <p:spPr>
          <a:xfrm>
            <a:off x="7645680" y="5663990"/>
            <a:ext cx="1309320" cy="1418760"/>
          </a:xfrm>
          <a:prstGeom prst="rect">
            <a:avLst/>
          </a:prstGeom>
          <a:ln>
            <a:noFill/>
          </a:ln>
        </p:spPr>
      </p:pic>
      <p:pic>
        <p:nvPicPr>
          <p:cNvPr id="136" name="Picture 135"/>
          <p:cNvPicPr/>
          <p:nvPr/>
        </p:nvPicPr>
        <p:blipFill>
          <a:blip r:embed="rId6"/>
          <a:stretch/>
        </p:blipFill>
        <p:spPr>
          <a:xfrm>
            <a:off x="6029280" y="5675510"/>
            <a:ext cx="1500840" cy="1407240"/>
          </a:xfrm>
          <a:prstGeom prst="rect">
            <a:avLst/>
          </a:prstGeom>
          <a:ln>
            <a:noFill/>
          </a:ln>
        </p:spPr>
      </p:pic>
      <p:pic>
        <p:nvPicPr>
          <p:cNvPr id="137" name="Picture 136"/>
          <p:cNvPicPr/>
          <p:nvPr/>
        </p:nvPicPr>
        <p:blipFill>
          <a:blip r:embed="rId7"/>
          <a:stretch/>
        </p:blipFill>
        <p:spPr>
          <a:xfrm>
            <a:off x="5676120" y="2967570"/>
            <a:ext cx="3708000" cy="2247840"/>
          </a:xfrm>
          <a:prstGeom prst="rect">
            <a:avLst/>
          </a:prstGeom>
          <a:ln>
            <a:noFill/>
          </a:ln>
        </p:spPr>
      </p:pic>
      <p:pic>
        <p:nvPicPr>
          <p:cNvPr id="138" name="Picture 137"/>
          <p:cNvPicPr/>
          <p:nvPr/>
        </p:nvPicPr>
        <p:blipFill>
          <a:blip r:embed="rId8"/>
          <a:stretch/>
        </p:blipFill>
        <p:spPr>
          <a:xfrm>
            <a:off x="7058700" y="7137560"/>
            <a:ext cx="1241640" cy="433080"/>
          </a:xfrm>
          <a:prstGeom prst="rect">
            <a:avLst/>
          </a:prstGeom>
          <a:ln>
            <a:noFill/>
          </a:ln>
        </p:spPr>
      </p:pic>
      <p:sp>
        <p:nvSpPr>
          <p:cNvPr id="139" name="CustomShape 3"/>
          <p:cNvSpPr/>
          <p:nvPr/>
        </p:nvSpPr>
        <p:spPr>
          <a:xfrm>
            <a:off x="97200" y="254880"/>
            <a:ext cx="493776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endParaRPr lang="en-US" sz="4800" b="0" strike="noStrike" spc="-1" dirty="0">
              <a:latin typeface="BetecknaGS"/>
            </a:endParaRPr>
          </a:p>
        </p:txBody>
      </p:sp>
      <p:sp>
        <p:nvSpPr>
          <p:cNvPr id="140" name="TextShape 4"/>
          <p:cNvSpPr txBox="1"/>
          <p:nvPr/>
        </p:nvSpPr>
        <p:spPr>
          <a:xfrm>
            <a:off x="313920" y="2230440"/>
            <a:ext cx="4846320" cy="3291960"/>
          </a:xfrm>
          <a:prstGeom prst="rect">
            <a:avLst/>
          </a:prstGeom>
          <a:noFill/>
          <a:ln>
            <a:noFill/>
          </a:ln>
        </p:spPr>
        <p:txBody>
          <a:bodyPr lIns="90000" tIns="45000" rIns="90000" bIns="45000">
            <a:noAutofit/>
          </a:bodyPr>
          <a:lstStyle/>
          <a:p>
            <a:r>
              <a:rPr lang="en-US" sz="2400" b="1" strike="noStrike" spc="-1" dirty="0">
                <a:solidFill>
                  <a:srgbClr val="000000"/>
                </a:solidFill>
                <a:latin typeface="FreeSerif"/>
              </a:rPr>
              <a:t>DNA-DNA hybridization test...</a:t>
            </a:r>
            <a:endParaRPr lang="en-US" sz="2400" b="0" strike="noStrike" spc="-1" dirty="0">
              <a:latin typeface="Arial"/>
            </a:endParaRPr>
          </a:p>
          <a:p>
            <a:endParaRPr lang="en-US" sz="2400" b="0" strike="noStrike" spc="-1" dirty="0">
              <a:latin typeface="Arial"/>
            </a:endParaRPr>
          </a:p>
          <a:p>
            <a:r>
              <a:rPr lang="en-US" sz="2400" b="0" strike="noStrike" spc="-1" dirty="0">
                <a:solidFill>
                  <a:srgbClr val="000000"/>
                </a:solidFill>
                <a:latin typeface="FreeSerif"/>
              </a:rPr>
              <a:t>&gt;70% reassociation AND stable at 5 C </a:t>
            </a:r>
            <a:endParaRPr lang="en-US" sz="2400" b="0" strike="noStrike" spc="-1" dirty="0">
              <a:latin typeface="Arial"/>
            </a:endParaRPr>
          </a:p>
          <a:p>
            <a:r>
              <a:rPr lang="en-US" sz="2400" b="0" strike="noStrike" spc="-1" dirty="0">
                <a:solidFill>
                  <a:srgbClr val="000000"/>
                </a:solidFill>
                <a:latin typeface="FreeSerif"/>
              </a:rPr>
              <a:t>	is the</a:t>
            </a:r>
            <a:r>
              <a:rPr lang="en-US" sz="2400" b="0" u="sng" strike="noStrike" spc="-1" dirty="0">
                <a:solidFill>
                  <a:srgbClr val="000000"/>
                </a:solidFill>
                <a:uFillTx/>
                <a:latin typeface="FreeSerif"/>
              </a:rPr>
              <a:t> same species</a:t>
            </a:r>
            <a:endParaRPr lang="en-US" sz="2400" b="0" strike="noStrike" spc="-1" dirty="0">
              <a:latin typeface="Arial"/>
            </a:endParaRPr>
          </a:p>
          <a:p>
            <a:endParaRPr lang="en-US" sz="2400" b="0" strike="noStrike" spc="-1" dirty="0">
              <a:latin typeface="Arial"/>
            </a:endParaRPr>
          </a:p>
          <a:p>
            <a:r>
              <a:rPr lang="en-US" sz="2400" b="0" strike="noStrike" spc="-1" dirty="0">
                <a:solidFill>
                  <a:srgbClr val="000000"/>
                </a:solidFill>
                <a:latin typeface="FreeSerif"/>
              </a:rPr>
              <a:t>&gt;80% reassociation </a:t>
            </a:r>
            <a:endParaRPr lang="en-US" sz="2400" b="0" strike="noStrike" spc="-1" dirty="0">
              <a:latin typeface="Arial"/>
            </a:endParaRPr>
          </a:p>
          <a:p>
            <a:r>
              <a:rPr lang="en-US" sz="2400" b="0" strike="noStrike" spc="-1" dirty="0">
                <a:solidFill>
                  <a:srgbClr val="000000"/>
                </a:solidFill>
                <a:latin typeface="FreeSerif"/>
              </a:rPr>
              <a:t>	is the </a:t>
            </a:r>
            <a:r>
              <a:rPr lang="en-US" sz="2400" b="0" u="sng" strike="noStrike" spc="-1" dirty="0">
                <a:solidFill>
                  <a:srgbClr val="000000"/>
                </a:solidFill>
                <a:uFillTx/>
                <a:latin typeface="FreeSerif"/>
              </a:rPr>
              <a:t>same subspecies</a:t>
            </a:r>
            <a:endParaRPr lang="en-US" sz="2400" b="0" strike="noStrike" spc="-1" dirty="0">
              <a:latin typeface="Arial"/>
            </a:endParaRPr>
          </a:p>
        </p:txBody>
      </p:sp>
      <p:sp>
        <p:nvSpPr>
          <p:cNvPr id="12" name="Rectangle 11">
            <a:extLst>
              <a:ext uri="{FF2B5EF4-FFF2-40B4-BE49-F238E27FC236}">
                <a16:creationId xmlns:a16="http://schemas.microsoft.com/office/drawing/2014/main" id="{70021443-165F-2B4A-8C18-4706A604CDA8}"/>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3" name="CustomShape 1">
            <a:extLst>
              <a:ext uri="{FF2B5EF4-FFF2-40B4-BE49-F238E27FC236}">
                <a16:creationId xmlns:a16="http://schemas.microsoft.com/office/drawing/2014/main" id="{0EDA6F22-924C-574A-954F-9782011782DD}"/>
              </a:ext>
            </a:extLst>
          </p:cNvPr>
          <p:cNvSpPr/>
          <p:nvPr/>
        </p:nvSpPr>
        <p:spPr>
          <a:xfrm>
            <a:off x="79919" y="-33120"/>
            <a:ext cx="10000705"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r>
              <a:rPr lang="en-US" sz="3600" spc="-1" dirty="0">
                <a:solidFill>
                  <a:schemeClr val="bg1"/>
                </a:solidFill>
                <a:latin typeface="BetecknaGS"/>
              </a:rPr>
              <a:t>Determining if two strains are the same, 70's style</a:t>
            </a:r>
            <a:r>
              <a:rPr lang="en-US" sz="4800" b="0" strike="noStrike" spc="-1" dirty="0">
                <a:solidFill>
                  <a:schemeClr val="bg1"/>
                </a:solidFill>
                <a:latin typeface="BetecknaGS"/>
              </a:rPr>
              <a:t>…</a:t>
            </a:r>
          </a:p>
        </p:txBody>
      </p:sp>
      <p:sp>
        <p:nvSpPr>
          <p:cNvPr id="132" name="CustomShape 2"/>
          <p:cNvSpPr/>
          <p:nvPr/>
        </p:nvSpPr>
        <p:spPr>
          <a:xfrm>
            <a:off x="7058700" y="5148600"/>
            <a:ext cx="822600" cy="591120"/>
          </a:xfrm>
          <a:custGeom>
            <a:avLst/>
            <a:gdLst/>
            <a:ahLst/>
            <a:cxnLst/>
            <a:rect l="l" t="t" r="r" b="b"/>
            <a:pathLst>
              <a:path w="2288" h="1645">
                <a:moveTo>
                  <a:pt x="304" y="0"/>
                </a:moveTo>
                <a:lnTo>
                  <a:pt x="304" y="1266"/>
                </a:lnTo>
                <a:lnTo>
                  <a:pt x="0" y="1266"/>
                </a:lnTo>
                <a:lnTo>
                  <a:pt x="1143" y="1644"/>
                </a:lnTo>
                <a:lnTo>
                  <a:pt x="2287" y="1266"/>
                </a:lnTo>
                <a:lnTo>
                  <a:pt x="1982" y="1266"/>
                </a:lnTo>
                <a:lnTo>
                  <a:pt x="1982" y="0"/>
                </a:lnTo>
                <a:lnTo>
                  <a:pt x="304" y="0"/>
                </a:lnTo>
              </a:path>
            </a:pathLst>
          </a:custGeom>
          <a:noFill/>
          <a:ln w="18360">
            <a:solidFill>
              <a:srgbClr val="000000"/>
            </a:solidFill>
            <a:round/>
          </a:ln>
        </p:spPr>
        <p:style>
          <a:lnRef idx="0">
            <a:scrgbClr r="0" g="0" b="0"/>
          </a:lnRef>
          <a:fillRef idx="0">
            <a:scrgbClr r="0" g="0" b="0"/>
          </a:fillRef>
          <a:effectRef idx="0">
            <a:scrgbClr r="0" g="0" b="0"/>
          </a:effectRef>
          <a:fontRef idx="minor"/>
        </p:style>
      </p:sp>
      <p:sp>
        <p:nvSpPr>
          <p:cNvPr id="131" name="CustomShape 1"/>
          <p:cNvSpPr/>
          <p:nvPr/>
        </p:nvSpPr>
        <p:spPr>
          <a:xfrm>
            <a:off x="6992460" y="2262710"/>
            <a:ext cx="822600" cy="591120"/>
          </a:xfrm>
          <a:custGeom>
            <a:avLst/>
            <a:gdLst/>
            <a:ahLst/>
            <a:cxnLst/>
            <a:rect l="l" t="t" r="r" b="b"/>
            <a:pathLst>
              <a:path w="2288" h="1645">
                <a:moveTo>
                  <a:pt x="304" y="0"/>
                </a:moveTo>
                <a:lnTo>
                  <a:pt x="304" y="1266"/>
                </a:lnTo>
                <a:lnTo>
                  <a:pt x="0" y="1266"/>
                </a:lnTo>
                <a:lnTo>
                  <a:pt x="1143" y="1644"/>
                </a:lnTo>
                <a:lnTo>
                  <a:pt x="2287" y="1266"/>
                </a:lnTo>
                <a:lnTo>
                  <a:pt x="1982" y="1266"/>
                </a:lnTo>
                <a:lnTo>
                  <a:pt x="1982" y="0"/>
                </a:lnTo>
                <a:lnTo>
                  <a:pt x="304" y="0"/>
                </a:lnTo>
              </a:path>
            </a:pathLst>
          </a:custGeom>
          <a:noFill/>
          <a:ln w="1836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8BBB00-D0DE-6E4D-B008-DB0CB7E97DFE}"/>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pic>
        <p:nvPicPr>
          <p:cNvPr id="141" name="Picture 140"/>
          <p:cNvPicPr/>
          <p:nvPr/>
        </p:nvPicPr>
        <p:blipFill>
          <a:blip r:embed="rId3"/>
          <a:stretch/>
        </p:blipFill>
        <p:spPr>
          <a:xfrm>
            <a:off x="1003680" y="1206000"/>
            <a:ext cx="4937400" cy="2897640"/>
          </a:xfrm>
          <a:prstGeom prst="rect">
            <a:avLst/>
          </a:prstGeom>
          <a:ln>
            <a:noFill/>
          </a:ln>
        </p:spPr>
      </p:pic>
      <p:sp>
        <p:nvSpPr>
          <p:cNvPr id="142" name="CustomShape 1"/>
          <p:cNvSpPr/>
          <p:nvPr/>
        </p:nvSpPr>
        <p:spPr>
          <a:xfrm>
            <a:off x="4275000" y="4177800"/>
            <a:ext cx="1549800" cy="385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000" b="0" strike="noStrike" spc="-1">
                <a:solidFill>
                  <a:srgbClr val="000000"/>
                </a:solidFill>
                <a:latin typeface="DejaVu Serif Condensed"/>
              </a:rPr>
              <a:t>[Stackebrandt &amp; Goebel 1994]</a:t>
            </a:r>
            <a:endParaRPr lang="en-US" sz="1000" b="0" strike="noStrike" spc="-1">
              <a:latin typeface="Arial"/>
            </a:endParaRPr>
          </a:p>
        </p:txBody>
      </p:sp>
      <p:pic>
        <p:nvPicPr>
          <p:cNvPr id="143" name="Picture 142"/>
          <p:cNvPicPr/>
          <p:nvPr/>
        </p:nvPicPr>
        <p:blipFill>
          <a:blip r:embed="rId4"/>
          <a:stretch/>
        </p:blipFill>
        <p:spPr>
          <a:xfrm>
            <a:off x="42840" y="1371600"/>
            <a:ext cx="7272000" cy="3840120"/>
          </a:xfrm>
          <a:prstGeom prst="rect">
            <a:avLst/>
          </a:prstGeom>
          <a:ln>
            <a:noFill/>
          </a:ln>
        </p:spPr>
      </p:pic>
      <p:sp>
        <p:nvSpPr>
          <p:cNvPr id="144" name="CustomShape 2"/>
          <p:cNvSpPr/>
          <p:nvPr/>
        </p:nvSpPr>
        <p:spPr>
          <a:xfrm>
            <a:off x="7545600" y="6969240"/>
            <a:ext cx="1378080" cy="23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000" b="0" strike="noStrike" spc="-1">
                <a:solidFill>
                  <a:srgbClr val="000000"/>
                </a:solidFill>
                <a:latin typeface="DejaVu Serif Condensed"/>
              </a:rPr>
              <a:t>[Stackebrandt 2006]</a:t>
            </a:r>
            <a:endParaRPr lang="en-US" sz="1000" b="0" strike="noStrike" spc="-1">
              <a:latin typeface="Arial"/>
            </a:endParaRPr>
          </a:p>
        </p:txBody>
      </p:sp>
      <p:sp>
        <p:nvSpPr>
          <p:cNvPr id="145" name="CustomShape 3"/>
          <p:cNvSpPr/>
          <p:nvPr/>
        </p:nvSpPr>
        <p:spPr>
          <a:xfrm>
            <a:off x="365760" y="5852520"/>
            <a:ext cx="3291840" cy="92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600" b="0" strike="noStrike" spc="-1">
                <a:solidFill>
                  <a:srgbClr val="000000"/>
                </a:solidFill>
                <a:latin typeface="FreeSerif"/>
              </a:rPr>
              <a:t>“One can nevertheless argue that organisms which have &gt;70% DNA similarity will have at least 97% sequence identity.”</a:t>
            </a:r>
            <a:endParaRPr lang="en-US" sz="1600" b="0" strike="noStrike" spc="-1">
              <a:latin typeface="Arial"/>
            </a:endParaRPr>
          </a:p>
        </p:txBody>
      </p:sp>
      <p:sp>
        <p:nvSpPr>
          <p:cNvPr id="146" name="CustomShape 4"/>
          <p:cNvSpPr/>
          <p:nvPr/>
        </p:nvSpPr>
        <p:spPr>
          <a:xfrm>
            <a:off x="3657600" y="5852520"/>
            <a:ext cx="3566160" cy="109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600" b="0" strike="noStrike" spc="-1">
                <a:solidFill>
                  <a:srgbClr val="000000"/>
                </a:solidFill>
                <a:latin typeface="FreeSerif"/>
              </a:rPr>
              <a:t>“...at sequence homology values below 97.5%, it is unlikely that two organisms have more than 60 to 70% DNA similarity and hence that they are related at species level.”</a:t>
            </a:r>
            <a:endParaRPr lang="en-US" sz="1600" b="0" strike="noStrike" spc="-1">
              <a:latin typeface="Arial"/>
            </a:endParaRPr>
          </a:p>
        </p:txBody>
      </p:sp>
      <p:sp>
        <p:nvSpPr>
          <p:cNvPr id="147" name="CustomShape 5"/>
          <p:cNvSpPr/>
          <p:nvPr/>
        </p:nvSpPr>
        <p:spPr>
          <a:xfrm>
            <a:off x="2194560" y="7223760"/>
            <a:ext cx="1955880" cy="23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000" b="0" strike="noStrike" spc="-1" dirty="0">
                <a:solidFill>
                  <a:srgbClr val="000000"/>
                </a:solidFill>
                <a:latin typeface="DejaVu Serif Condensed"/>
              </a:rPr>
              <a:t>[</a:t>
            </a:r>
            <a:r>
              <a:rPr lang="en-US" sz="1000" b="0" strike="noStrike" spc="-1" dirty="0" err="1">
                <a:solidFill>
                  <a:srgbClr val="000000"/>
                </a:solidFill>
                <a:latin typeface="DejaVu Serif Condensed"/>
              </a:rPr>
              <a:t>Stackebrandt</a:t>
            </a:r>
            <a:r>
              <a:rPr lang="en-US" sz="1000" b="0" strike="noStrike" spc="-1" dirty="0">
                <a:solidFill>
                  <a:srgbClr val="000000"/>
                </a:solidFill>
                <a:latin typeface="DejaVu Serif Condensed"/>
              </a:rPr>
              <a:t> &amp; Goebel 1994]</a:t>
            </a:r>
            <a:endParaRPr lang="en-US" sz="1000" b="0" strike="noStrike" spc="-1" dirty="0">
              <a:latin typeface="Arial"/>
            </a:endParaRPr>
          </a:p>
        </p:txBody>
      </p:sp>
      <p:sp>
        <p:nvSpPr>
          <p:cNvPr id="148" name="CustomShape 6"/>
          <p:cNvSpPr/>
          <p:nvPr/>
        </p:nvSpPr>
        <p:spPr>
          <a:xfrm>
            <a:off x="7589520" y="1396440"/>
            <a:ext cx="2236320" cy="70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000" b="0" strike="noStrike" spc="-1">
                <a:solidFill>
                  <a:srgbClr val="000000"/>
                </a:solidFill>
                <a:latin typeface="Times New Roman"/>
              </a:rPr>
              <a:t>red: microtitre plate technique</a:t>
            </a:r>
            <a:endParaRPr lang="en-US" sz="1000" b="0" strike="noStrike" spc="-1">
              <a:latin typeface="Arial"/>
            </a:endParaRPr>
          </a:p>
          <a:p>
            <a:pPr>
              <a:lnSpc>
                <a:spcPct val="100000"/>
              </a:lnSpc>
            </a:pPr>
            <a:r>
              <a:rPr lang="en-US" sz="1000" b="0" strike="noStrike" spc="-1">
                <a:solidFill>
                  <a:srgbClr val="000000"/>
                </a:solidFill>
                <a:latin typeface="Times New Roman"/>
              </a:rPr>
              <a:t>dark blue: spectrophotometric technique</a:t>
            </a:r>
            <a:endParaRPr lang="en-US" sz="1000" b="0" strike="noStrike" spc="-1">
              <a:latin typeface="Arial"/>
            </a:endParaRPr>
          </a:p>
          <a:p>
            <a:pPr>
              <a:lnSpc>
                <a:spcPct val="100000"/>
              </a:lnSpc>
            </a:pPr>
            <a:r>
              <a:rPr lang="en-US" sz="1000" b="0" strike="noStrike" spc="-1">
                <a:solidFill>
                  <a:srgbClr val="000000"/>
                </a:solidFill>
                <a:latin typeface="Times New Roman"/>
              </a:rPr>
              <a:t>light-blue: membrane filter method</a:t>
            </a:r>
            <a:endParaRPr lang="en-US" sz="1000" b="0" strike="noStrike" spc="-1">
              <a:latin typeface="Arial"/>
            </a:endParaRPr>
          </a:p>
          <a:p>
            <a:pPr>
              <a:lnSpc>
                <a:spcPct val="100000"/>
              </a:lnSpc>
            </a:pPr>
            <a:r>
              <a:rPr lang="en-US" sz="1000" b="0" strike="noStrike" spc="-1">
                <a:solidFill>
                  <a:srgbClr val="000000"/>
                </a:solidFill>
                <a:latin typeface="Times New Roman"/>
              </a:rPr>
              <a:t>black: other</a:t>
            </a:r>
            <a:endParaRPr lang="en-US" sz="1000" b="0" strike="noStrike" spc="-1">
              <a:latin typeface="Arial"/>
            </a:endParaRPr>
          </a:p>
        </p:txBody>
      </p:sp>
      <p:sp>
        <p:nvSpPr>
          <p:cNvPr id="149" name="CustomShape 7"/>
          <p:cNvSpPr/>
          <p:nvPr/>
        </p:nvSpPr>
        <p:spPr>
          <a:xfrm>
            <a:off x="7534080" y="2269440"/>
            <a:ext cx="2468520" cy="378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600" b="0" strike="noStrike" spc="-1">
                <a:solidFill>
                  <a:srgbClr val="000000"/>
                </a:solidFill>
                <a:latin typeface="FreeSerif"/>
              </a:rPr>
              <a:t>“...below a threshold value of 98.5% sequence similarity, the corresponding DNA reassociation values were always lower than 70%.”</a:t>
            </a:r>
            <a:endParaRPr lang="en-US" sz="1600" b="0" strike="noStrike" spc="-1">
              <a:latin typeface="Arial"/>
            </a:endParaRPr>
          </a:p>
          <a:p>
            <a:pPr>
              <a:lnSpc>
                <a:spcPct val="100000"/>
              </a:lnSpc>
            </a:pPr>
            <a:endParaRPr lang="en-US" sz="1600" b="0" strike="noStrike" spc="-1">
              <a:latin typeface="Arial"/>
            </a:endParaRPr>
          </a:p>
          <a:p>
            <a:pPr>
              <a:lnSpc>
                <a:spcPct val="100000"/>
              </a:lnSpc>
            </a:pPr>
            <a:r>
              <a:rPr lang="en-US" sz="1600" b="0" strike="noStrike" spc="-1">
                <a:solidFill>
                  <a:srgbClr val="000000"/>
                </a:solidFill>
                <a:latin typeface="FreeSerif"/>
              </a:rPr>
              <a:t>“... reassociation experiments need only be performed for strains that shared 16S rRNA gene sequence similarities higher than 98.7-99%”. </a:t>
            </a:r>
            <a:endParaRPr lang="en-US" sz="1600" b="0" strike="noStrike" spc="-1">
              <a:latin typeface="Arial"/>
            </a:endParaRPr>
          </a:p>
          <a:p>
            <a:pPr>
              <a:lnSpc>
                <a:spcPct val="100000"/>
              </a:lnSpc>
            </a:pPr>
            <a:endParaRPr lang="en-US" sz="1600" b="0" strike="noStrike" spc="-1">
              <a:latin typeface="Arial"/>
            </a:endParaRPr>
          </a:p>
          <a:p>
            <a:pPr>
              <a:lnSpc>
                <a:spcPct val="100000"/>
              </a:lnSpc>
            </a:pPr>
            <a:r>
              <a:rPr lang="en-US" sz="1600" b="0" strike="noStrike" spc="-1">
                <a:solidFill>
                  <a:srgbClr val="000000"/>
                </a:solidFill>
                <a:latin typeface="FreeSerif"/>
              </a:rPr>
              <a:t>“... rare examples may exist […] in which reassociation values &gt;70% emerge at corresponding 16SrRNA similarities ~99%”. </a:t>
            </a:r>
            <a:endParaRPr lang="en-US" sz="1600" b="0" strike="noStrike" spc="-1">
              <a:latin typeface="Arial"/>
            </a:endParaRPr>
          </a:p>
          <a:p>
            <a:pPr>
              <a:lnSpc>
                <a:spcPct val="100000"/>
              </a:lnSpc>
            </a:pPr>
            <a:endParaRPr lang="en-US" sz="1600" b="0" strike="noStrike" spc="-1">
              <a:latin typeface="Arial"/>
            </a:endParaRPr>
          </a:p>
          <a:p>
            <a:pPr>
              <a:lnSpc>
                <a:spcPct val="100000"/>
              </a:lnSpc>
            </a:pPr>
            <a:endParaRPr lang="en-US" sz="1600" b="0" strike="noStrike" spc="-1">
              <a:latin typeface="Arial"/>
            </a:endParaRPr>
          </a:p>
        </p:txBody>
      </p:sp>
      <p:sp>
        <p:nvSpPr>
          <p:cNvPr id="150" name="CustomShape 8"/>
          <p:cNvSpPr/>
          <p:nvPr/>
        </p:nvSpPr>
        <p:spPr>
          <a:xfrm>
            <a:off x="457200" y="-3420"/>
            <a:ext cx="923544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The 97% “Golden Standard”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02180F-D57B-E344-BA26-01CF0FACCCA8}"/>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pic>
        <p:nvPicPr>
          <p:cNvPr id="151" name="Picture 150"/>
          <p:cNvPicPr/>
          <p:nvPr/>
        </p:nvPicPr>
        <p:blipFill>
          <a:blip r:embed="rId3"/>
          <a:stretch/>
        </p:blipFill>
        <p:spPr>
          <a:xfrm>
            <a:off x="50760" y="1273680"/>
            <a:ext cx="5160960" cy="4303800"/>
          </a:xfrm>
          <a:prstGeom prst="rect">
            <a:avLst/>
          </a:prstGeom>
          <a:ln>
            <a:noFill/>
          </a:ln>
        </p:spPr>
      </p:pic>
      <p:pic>
        <p:nvPicPr>
          <p:cNvPr id="152" name="Picture 151"/>
          <p:cNvPicPr/>
          <p:nvPr/>
        </p:nvPicPr>
        <p:blipFill>
          <a:blip r:embed="rId4"/>
          <a:stretch/>
        </p:blipFill>
        <p:spPr>
          <a:xfrm>
            <a:off x="731520" y="5717520"/>
            <a:ext cx="4418280" cy="865800"/>
          </a:xfrm>
          <a:prstGeom prst="rect">
            <a:avLst/>
          </a:prstGeom>
          <a:ln>
            <a:noFill/>
          </a:ln>
        </p:spPr>
      </p:pic>
      <p:pic>
        <p:nvPicPr>
          <p:cNvPr id="153" name="Picture 152"/>
          <p:cNvPicPr/>
          <p:nvPr/>
        </p:nvPicPr>
        <p:blipFill>
          <a:blip r:embed="rId5"/>
          <a:stretch/>
        </p:blipFill>
        <p:spPr>
          <a:xfrm>
            <a:off x="5212080" y="5760720"/>
            <a:ext cx="2218320" cy="1703880"/>
          </a:xfrm>
          <a:prstGeom prst="rect">
            <a:avLst/>
          </a:prstGeom>
          <a:ln>
            <a:noFill/>
          </a:ln>
        </p:spPr>
      </p:pic>
      <p:pic>
        <p:nvPicPr>
          <p:cNvPr id="154" name="Picture 153"/>
          <p:cNvPicPr/>
          <p:nvPr/>
        </p:nvPicPr>
        <p:blipFill>
          <a:blip r:embed="rId6"/>
          <a:stretch/>
        </p:blipFill>
        <p:spPr>
          <a:xfrm>
            <a:off x="5122080" y="2016360"/>
            <a:ext cx="4957200" cy="2829600"/>
          </a:xfrm>
          <a:prstGeom prst="rect">
            <a:avLst/>
          </a:prstGeom>
          <a:ln>
            <a:noFill/>
          </a:ln>
        </p:spPr>
      </p:pic>
      <p:sp>
        <p:nvSpPr>
          <p:cNvPr id="155" name="CustomShape 1"/>
          <p:cNvSpPr/>
          <p:nvPr/>
        </p:nvSpPr>
        <p:spPr>
          <a:xfrm>
            <a:off x="301680" y="6876000"/>
            <a:ext cx="3538440" cy="80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0" strike="noStrike" spc="-1" dirty="0" err="1">
                <a:solidFill>
                  <a:srgbClr val="000000"/>
                </a:solidFill>
                <a:latin typeface="CMU Sans Serif Demi Condensed"/>
              </a:rPr>
              <a:t>Yarza</a:t>
            </a:r>
            <a:r>
              <a:rPr lang="en-US" sz="2400" b="0" strike="noStrike" spc="-1" dirty="0">
                <a:solidFill>
                  <a:srgbClr val="000000"/>
                </a:solidFill>
                <a:latin typeface="CMU Sans Serif Demi Condensed"/>
              </a:rPr>
              <a:t> et al. 2014</a:t>
            </a:r>
            <a:endParaRPr lang="en-US" sz="2400" b="0" strike="noStrike" spc="-1" dirty="0">
              <a:latin typeface="Arial"/>
            </a:endParaRPr>
          </a:p>
        </p:txBody>
      </p:sp>
      <p:sp>
        <p:nvSpPr>
          <p:cNvPr id="156" name="CustomShape 2"/>
          <p:cNvSpPr/>
          <p:nvPr/>
        </p:nvSpPr>
        <p:spPr>
          <a:xfrm>
            <a:off x="0" y="59980"/>
            <a:ext cx="1007928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3600" b="0" strike="noStrike" spc="-1" dirty="0">
                <a:solidFill>
                  <a:schemeClr val="bg1"/>
                </a:solidFill>
                <a:latin typeface="BetecknaGS"/>
              </a:rPr>
              <a:t>Limitations of 16S rRNA for taxonomic determination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Picture 156"/>
          <p:cNvPicPr/>
          <p:nvPr/>
        </p:nvPicPr>
        <p:blipFill>
          <a:blip r:embed="rId2"/>
          <a:stretch/>
        </p:blipFill>
        <p:spPr>
          <a:xfrm>
            <a:off x="50760" y="1273680"/>
            <a:ext cx="5160960" cy="4303800"/>
          </a:xfrm>
          <a:prstGeom prst="rect">
            <a:avLst/>
          </a:prstGeom>
          <a:ln>
            <a:noFill/>
          </a:ln>
        </p:spPr>
      </p:pic>
      <p:pic>
        <p:nvPicPr>
          <p:cNvPr id="158" name="Picture 157"/>
          <p:cNvPicPr/>
          <p:nvPr/>
        </p:nvPicPr>
        <p:blipFill>
          <a:blip r:embed="rId3"/>
          <a:stretch/>
        </p:blipFill>
        <p:spPr>
          <a:xfrm>
            <a:off x="731520" y="5717520"/>
            <a:ext cx="4418280" cy="865800"/>
          </a:xfrm>
          <a:prstGeom prst="rect">
            <a:avLst/>
          </a:prstGeom>
          <a:ln>
            <a:noFill/>
          </a:ln>
        </p:spPr>
      </p:pic>
      <p:pic>
        <p:nvPicPr>
          <p:cNvPr id="159" name="Picture 158"/>
          <p:cNvPicPr/>
          <p:nvPr/>
        </p:nvPicPr>
        <p:blipFill>
          <a:blip r:embed="rId4"/>
          <a:stretch/>
        </p:blipFill>
        <p:spPr>
          <a:xfrm>
            <a:off x="5122080" y="1296360"/>
            <a:ext cx="4957200" cy="2829600"/>
          </a:xfrm>
          <a:prstGeom prst="rect">
            <a:avLst/>
          </a:prstGeom>
          <a:ln>
            <a:noFill/>
          </a:ln>
        </p:spPr>
      </p:pic>
      <p:sp>
        <p:nvSpPr>
          <p:cNvPr id="160" name="CustomShape 1"/>
          <p:cNvSpPr/>
          <p:nvPr/>
        </p:nvSpPr>
        <p:spPr>
          <a:xfrm>
            <a:off x="301680" y="6876000"/>
            <a:ext cx="3538440" cy="80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0" strike="noStrike" spc="-1">
                <a:solidFill>
                  <a:srgbClr val="000000"/>
                </a:solidFill>
                <a:latin typeface="CMU Sans Serif Demi Condensed"/>
              </a:rPr>
              <a:t>Yarza et al. 2014</a:t>
            </a:r>
            <a:endParaRPr lang="en-US" sz="2400" b="0" strike="noStrike" spc="-1">
              <a:latin typeface="Arial"/>
            </a:endParaRPr>
          </a:p>
        </p:txBody>
      </p:sp>
      <p:sp>
        <p:nvSpPr>
          <p:cNvPr id="162" name="CustomShape 3"/>
          <p:cNvSpPr/>
          <p:nvPr/>
        </p:nvSpPr>
        <p:spPr>
          <a:xfrm>
            <a:off x="2194920" y="2419560"/>
            <a:ext cx="5943600" cy="3157920"/>
          </a:xfrm>
          <a:prstGeom prst="rect">
            <a:avLst/>
          </a:prstGeom>
          <a:solidFill>
            <a:srgbClr val="FFFFFF"/>
          </a:solidFill>
          <a:ln w="54720">
            <a:solidFill>
              <a:srgbClr val="FF0000"/>
            </a:solidFill>
            <a:round/>
          </a:ln>
          <a:effectLst>
            <a:outerShdw dist="102841" dir="2700000">
              <a:srgbClr val="1C1C1C"/>
            </a:outerShdw>
          </a:effectLst>
        </p:spPr>
        <p:style>
          <a:lnRef idx="0">
            <a:scrgbClr r="0" g="0" b="0"/>
          </a:lnRef>
          <a:fillRef idx="0">
            <a:scrgbClr r="0" g="0" b="0"/>
          </a:fillRef>
          <a:effectRef idx="0">
            <a:scrgbClr r="0" g="0" b="0"/>
          </a:effectRef>
          <a:fontRef idx="minor"/>
        </p:style>
      </p:sp>
      <p:sp>
        <p:nvSpPr>
          <p:cNvPr id="163" name="TextShape 4"/>
          <p:cNvSpPr txBox="1"/>
          <p:nvPr/>
        </p:nvSpPr>
        <p:spPr>
          <a:xfrm>
            <a:off x="2631240" y="2588400"/>
            <a:ext cx="5669280" cy="2989080"/>
          </a:xfrm>
          <a:prstGeom prst="rect">
            <a:avLst/>
          </a:prstGeom>
          <a:noFill/>
          <a:ln>
            <a:noFill/>
          </a:ln>
        </p:spPr>
        <p:txBody>
          <a:bodyPr lIns="90000" tIns="45000" rIns="90000" bIns="45000">
            <a:noAutofit/>
          </a:bodyPr>
          <a:lstStyle/>
          <a:p>
            <a:r>
              <a:rPr lang="en-US" sz="2800" b="0" strike="noStrike" spc="-1" dirty="0">
                <a:solidFill>
                  <a:srgbClr val="000000"/>
                </a:solidFill>
                <a:latin typeface="FreeSerif"/>
              </a:rPr>
              <a:t>The 97-98.5% golden threshold is considering the FULL LENGTH... </a:t>
            </a:r>
            <a:endParaRPr lang="en-US" sz="2800" b="0" strike="noStrike" spc="-1" dirty="0">
              <a:latin typeface="Arial"/>
            </a:endParaRPr>
          </a:p>
          <a:p>
            <a:endParaRPr lang="en-US" sz="2800" b="0" strike="noStrike" spc="-1" dirty="0">
              <a:latin typeface="Arial"/>
            </a:endParaRPr>
          </a:p>
          <a:p>
            <a:r>
              <a:rPr lang="en-US" sz="2800" b="0" strike="noStrike" spc="-1" dirty="0">
                <a:solidFill>
                  <a:srgbClr val="000000"/>
                </a:solidFill>
                <a:latin typeface="FreeSerif"/>
              </a:rPr>
              <a:t>if you amplify a fragment, you just have NOT ENOUGH resolution at species/subspecies level!!!!</a:t>
            </a:r>
            <a:endParaRPr lang="en-US" sz="2800" b="0" strike="noStrike" spc="-1" dirty="0">
              <a:latin typeface="Arial"/>
            </a:endParaRPr>
          </a:p>
        </p:txBody>
      </p:sp>
      <p:sp>
        <p:nvSpPr>
          <p:cNvPr id="9" name="Rectangle 8">
            <a:extLst>
              <a:ext uri="{FF2B5EF4-FFF2-40B4-BE49-F238E27FC236}">
                <a16:creationId xmlns:a16="http://schemas.microsoft.com/office/drawing/2014/main" id="{122FF74C-6B1C-114E-B8D3-BAEE39E70566}"/>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0" name="CustomShape 2">
            <a:extLst>
              <a:ext uri="{FF2B5EF4-FFF2-40B4-BE49-F238E27FC236}">
                <a16:creationId xmlns:a16="http://schemas.microsoft.com/office/drawing/2014/main" id="{F110A01D-7A1B-1048-A88F-7B965A931E78}"/>
              </a:ext>
            </a:extLst>
          </p:cNvPr>
          <p:cNvSpPr/>
          <p:nvPr/>
        </p:nvSpPr>
        <p:spPr>
          <a:xfrm>
            <a:off x="0" y="59980"/>
            <a:ext cx="1007928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3600" b="0" strike="noStrike" spc="-1" dirty="0">
                <a:solidFill>
                  <a:schemeClr val="bg1"/>
                </a:solidFill>
                <a:latin typeface="BetecknaGS"/>
              </a:rPr>
              <a:t>Limitations of 16S rRNA for taxonomic determination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400754-FBDA-844D-AB33-B712EE0A7391}"/>
              </a:ext>
            </a:extLst>
          </p:cNvPr>
          <p:cNvSpPr/>
          <p:nvPr/>
        </p:nvSpPr>
        <p:spPr>
          <a:xfrm>
            <a:off x="0" y="2197100"/>
            <a:ext cx="10080625" cy="29464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80" name="CustomShape 1"/>
          <p:cNvSpPr/>
          <p:nvPr/>
        </p:nvSpPr>
        <p:spPr>
          <a:xfrm>
            <a:off x="548460" y="3121660"/>
            <a:ext cx="8778240" cy="109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000" b="0" strike="noStrike" spc="-1" dirty="0">
                <a:solidFill>
                  <a:schemeClr val="bg1"/>
                </a:solidFill>
                <a:latin typeface="BetecknaGS"/>
              </a:rPr>
              <a:t>Amplicon-Sequencing</a:t>
            </a:r>
          </a:p>
          <a:p>
            <a:pPr algn="ctr">
              <a:lnSpc>
                <a:spcPct val="100000"/>
              </a:lnSpc>
            </a:pPr>
            <a:endParaRPr lang="en-US" sz="4000" b="0" strike="noStrike" spc="-1" dirty="0">
              <a:solidFill>
                <a:schemeClr val="bg1"/>
              </a:solidFill>
              <a:latin typeface="BetecknaGS"/>
            </a:endParaRPr>
          </a:p>
        </p:txBody>
      </p:sp>
      <p:sp>
        <p:nvSpPr>
          <p:cNvPr id="81" name="CustomShape 2"/>
          <p:cNvSpPr/>
          <p:nvPr/>
        </p:nvSpPr>
        <p:spPr>
          <a:xfrm>
            <a:off x="2560320" y="5578200"/>
            <a:ext cx="4754520" cy="1279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endParaRPr lang="en-US" sz="2400" b="0" strike="noStrike" spc="-1" dirty="0">
              <a:solidFill>
                <a:schemeClr val="bg1"/>
              </a:solidFill>
              <a:latin typeface="FreeSerif"/>
            </a:endParaRPr>
          </a:p>
          <a:p>
            <a:pPr algn="ctr">
              <a:lnSpc>
                <a:spcPct val="100000"/>
              </a:lnSpc>
            </a:pPr>
            <a:endParaRPr lang="en-US" sz="2400" b="0" strike="noStrike" spc="-1" dirty="0">
              <a:latin typeface="FreeSerif"/>
            </a:endParaRPr>
          </a:p>
        </p:txBody>
      </p:sp>
    </p:spTree>
    <p:extLst>
      <p:ext uri="{BB962C8B-B14F-4D97-AF65-F5344CB8AC3E}">
        <p14:creationId xmlns:p14="http://schemas.microsoft.com/office/powerpoint/2010/main" val="1115439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B59B2BAF-B0E8-8E48-89F4-921C9073154A}"/>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93" name="CustomShape 1"/>
          <p:cNvSpPr/>
          <p:nvPr/>
        </p:nvSpPr>
        <p:spPr>
          <a:xfrm>
            <a:off x="1550520" y="5035680"/>
            <a:ext cx="689256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194" name="CustomShape 2"/>
          <p:cNvSpPr/>
          <p:nvPr/>
        </p:nvSpPr>
        <p:spPr>
          <a:xfrm>
            <a:off x="2282040" y="503568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195" name="CustomShape 3"/>
          <p:cNvSpPr/>
          <p:nvPr/>
        </p:nvSpPr>
        <p:spPr>
          <a:xfrm>
            <a:off x="2099160" y="5035680"/>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196" name="CustomShape 4"/>
          <p:cNvSpPr/>
          <p:nvPr/>
        </p:nvSpPr>
        <p:spPr>
          <a:xfrm flipH="1" flipV="1">
            <a:off x="7433280" y="503424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197" name="CustomShape 5"/>
          <p:cNvSpPr/>
          <p:nvPr/>
        </p:nvSpPr>
        <p:spPr>
          <a:xfrm flipV="1">
            <a:off x="7894800" y="503424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198" name="CustomShape 6"/>
          <p:cNvSpPr/>
          <p:nvPr/>
        </p:nvSpPr>
        <p:spPr>
          <a:xfrm flipH="1">
            <a:off x="1549080" y="503568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199" name="CustomShape 7"/>
          <p:cNvSpPr/>
          <p:nvPr/>
        </p:nvSpPr>
        <p:spPr>
          <a:xfrm>
            <a:off x="4268159" y="5106960"/>
            <a:ext cx="2156703"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a:t>
            </a:r>
            <a:endParaRPr lang="en-US" sz="1800" b="0" strike="noStrike" spc="-1" dirty="0">
              <a:latin typeface="Arial"/>
            </a:endParaRPr>
          </a:p>
        </p:txBody>
      </p:sp>
      <p:sp>
        <p:nvSpPr>
          <p:cNvPr id="200" name="CustomShape 8"/>
          <p:cNvSpPr/>
          <p:nvPr/>
        </p:nvSpPr>
        <p:spPr>
          <a:xfrm>
            <a:off x="0" y="1570320"/>
            <a:ext cx="10079640" cy="456840"/>
          </a:xfrm>
          <a:prstGeom prst="rect">
            <a:avLst/>
          </a:prstGeom>
          <a:solidFill>
            <a:srgbClr val="729FCF"/>
          </a:solidFill>
          <a:ln>
            <a:noFill/>
          </a:ln>
        </p:spPr>
        <p:style>
          <a:lnRef idx="0">
            <a:scrgbClr r="0" g="0" b="0"/>
          </a:lnRef>
          <a:fillRef idx="0">
            <a:scrgbClr r="0" g="0" b="0"/>
          </a:fillRef>
          <a:effectRef idx="0">
            <a:scrgbClr r="0" g="0" b="0"/>
          </a:effectRef>
          <a:fontRef idx="minor"/>
        </p:style>
      </p:sp>
      <p:sp>
        <p:nvSpPr>
          <p:cNvPr id="201" name="CustomShape 9"/>
          <p:cNvSpPr/>
          <p:nvPr/>
        </p:nvSpPr>
        <p:spPr>
          <a:xfrm>
            <a:off x="3608640" y="1641600"/>
            <a:ext cx="258840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genomic V3-V4 Region </a:t>
            </a:r>
            <a:endParaRPr lang="en-US" sz="1800" b="0" strike="noStrike" spc="-1" dirty="0">
              <a:latin typeface="Arial"/>
            </a:endParaRPr>
          </a:p>
        </p:txBody>
      </p:sp>
      <p:sp>
        <p:nvSpPr>
          <p:cNvPr id="202" name="Line 10"/>
          <p:cNvSpPr/>
          <p:nvPr/>
        </p:nvSpPr>
        <p:spPr>
          <a:xfrm>
            <a:off x="4937760" y="2262960"/>
            <a:ext cx="0" cy="6400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03" name="CustomShape 11"/>
          <p:cNvSpPr/>
          <p:nvPr/>
        </p:nvSpPr>
        <p:spPr>
          <a:xfrm>
            <a:off x="0" y="3406320"/>
            <a:ext cx="10079640" cy="456840"/>
          </a:xfrm>
          <a:prstGeom prst="rect">
            <a:avLst/>
          </a:prstGeom>
          <a:solidFill>
            <a:srgbClr val="729FCF"/>
          </a:solidFill>
          <a:ln>
            <a:noFill/>
          </a:ln>
        </p:spPr>
        <p:style>
          <a:lnRef idx="0">
            <a:scrgbClr r="0" g="0" b="0"/>
          </a:lnRef>
          <a:fillRef idx="0">
            <a:scrgbClr r="0" g="0" b="0"/>
          </a:fillRef>
          <a:effectRef idx="0">
            <a:scrgbClr r="0" g="0" b="0"/>
          </a:effectRef>
          <a:fontRef idx="minor"/>
        </p:style>
      </p:sp>
      <p:sp>
        <p:nvSpPr>
          <p:cNvPr id="205" name="CustomShape 13"/>
          <p:cNvSpPr/>
          <p:nvPr/>
        </p:nvSpPr>
        <p:spPr>
          <a:xfrm>
            <a:off x="2251440" y="3395520"/>
            <a:ext cx="456840" cy="456840"/>
          </a:xfrm>
          <a:prstGeom prst="rect">
            <a:avLst/>
          </a:prstGeom>
          <a:solidFill>
            <a:srgbClr val="99CCFF"/>
          </a:solidFill>
          <a:ln>
            <a:noFill/>
          </a:ln>
        </p:spPr>
        <p:style>
          <a:lnRef idx="0">
            <a:scrgbClr r="0" g="0" b="0"/>
          </a:lnRef>
          <a:fillRef idx="0">
            <a:scrgbClr r="0" g="0" b="0"/>
          </a:fillRef>
          <a:effectRef idx="0">
            <a:scrgbClr r="0" g="0" b="0"/>
          </a:effectRef>
          <a:fontRef idx="minor"/>
        </p:style>
      </p:sp>
      <p:sp>
        <p:nvSpPr>
          <p:cNvPr id="206" name="CustomShape 14"/>
          <p:cNvSpPr/>
          <p:nvPr/>
        </p:nvSpPr>
        <p:spPr>
          <a:xfrm flipH="1" flipV="1">
            <a:off x="7222680" y="3394080"/>
            <a:ext cx="456840" cy="456840"/>
          </a:xfrm>
          <a:prstGeom prst="rect">
            <a:avLst/>
          </a:prstGeom>
          <a:solidFill>
            <a:srgbClr val="99CCFF"/>
          </a:solidFill>
          <a:ln>
            <a:noFill/>
          </a:ln>
        </p:spPr>
        <p:style>
          <a:lnRef idx="0">
            <a:scrgbClr r="0" g="0" b="0"/>
          </a:lnRef>
          <a:fillRef idx="0">
            <a:scrgbClr r="0" g="0" b="0"/>
          </a:fillRef>
          <a:effectRef idx="0">
            <a:scrgbClr r="0" g="0" b="0"/>
          </a:effectRef>
          <a:fontRef idx="minor"/>
        </p:style>
      </p:sp>
      <p:sp>
        <p:nvSpPr>
          <p:cNvPr id="207" name="Line 15"/>
          <p:cNvSpPr/>
          <p:nvPr/>
        </p:nvSpPr>
        <p:spPr>
          <a:xfrm>
            <a:off x="1162360" y="2738700"/>
            <a:ext cx="842400" cy="365760"/>
          </a:xfrm>
          <a:prstGeom prst="line">
            <a:avLst/>
          </a:prstGeom>
          <a:ln w="164520">
            <a:solidFill>
              <a:srgbClr val="66CC99"/>
            </a:solidFill>
            <a:round/>
          </a:ln>
        </p:spPr>
        <p:style>
          <a:lnRef idx="0">
            <a:scrgbClr r="0" g="0" b="0"/>
          </a:lnRef>
          <a:fillRef idx="0">
            <a:scrgbClr r="0" g="0" b="0"/>
          </a:fillRef>
          <a:effectRef idx="0">
            <a:scrgbClr r="0" g="0" b="0"/>
          </a:effectRef>
          <a:fontRef idx="minor"/>
        </p:style>
      </p:sp>
      <p:sp>
        <p:nvSpPr>
          <p:cNvPr id="208" name="Line 16"/>
          <p:cNvSpPr/>
          <p:nvPr/>
        </p:nvSpPr>
        <p:spPr>
          <a:xfrm>
            <a:off x="2003680" y="3104460"/>
            <a:ext cx="164520" cy="73080"/>
          </a:xfrm>
          <a:prstGeom prst="line">
            <a:avLst/>
          </a:prstGeom>
          <a:ln w="164520">
            <a:solidFill>
              <a:srgbClr val="999999"/>
            </a:solidFill>
            <a:round/>
          </a:ln>
        </p:spPr>
        <p:style>
          <a:lnRef idx="0">
            <a:scrgbClr r="0" g="0" b="0"/>
          </a:lnRef>
          <a:fillRef idx="0">
            <a:scrgbClr r="0" g="0" b="0"/>
          </a:fillRef>
          <a:effectRef idx="0">
            <a:scrgbClr r="0" g="0" b="0"/>
          </a:effectRef>
          <a:fontRef idx="minor"/>
        </p:style>
      </p:sp>
      <p:sp>
        <p:nvSpPr>
          <p:cNvPr id="209" name="Line 17"/>
          <p:cNvSpPr/>
          <p:nvPr/>
        </p:nvSpPr>
        <p:spPr>
          <a:xfrm flipH="1" flipV="1">
            <a:off x="7857240" y="4116780"/>
            <a:ext cx="969840" cy="437760"/>
          </a:xfrm>
          <a:prstGeom prst="line">
            <a:avLst/>
          </a:prstGeom>
          <a:ln w="164520">
            <a:solidFill>
              <a:srgbClr val="66CC99"/>
            </a:solidFill>
            <a:round/>
          </a:ln>
        </p:spPr>
        <p:style>
          <a:lnRef idx="0">
            <a:scrgbClr r="0" g="0" b="0"/>
          </a:lnRef>
          <a:fillRef idx="0">
            <a:scrgbClr r="0" g="0" b="0"/>
          </a:fillRef>
          <a:effectRef idx="0">
            <a:scrgbClr r="0" g="0" b="0"/>
          </a:effectRef>
          <a:fontRef idx="minor"/>
        </p:style>
      </p:sp>
      <p:sp>
        <p:nvSpPr>
          <p:cNvPr id="210" name="CustomShape 18"/>
          <p:cNvSpPr/>
          <p:nvPr/>
        </p:nvSpPr>
        <p:spPr>
          <a:xfrm>
            <a:off x="2251800" y="1559880"/>
            <a:ext cx="456840" cy="456840"/>
          </a:xfrm>
          <a:prstGeom prst="rect">
            <a:avLst/>
          </a:prstGeom>
          <a:solidFill>
            <a:srgbClr val="99CCFF"/>
          </a:solidFill>
          <a:ln>
            <a:noFill/>
          </a:ln>
        </p:spPr>
        <p:style>
          <a:lnRef idx="0">
            <a:scrgbClr r="0" g="0" b="0"/>
          </a:lnRef>
          <a:fillRef idx="0">
            <a:scrgbClr r="0" g="0" b="0"/>
          </a:fillRef>
          <a:effectRef idx="0">
            <a:scrgbClr r="0" g="0" b="0"/>
          </a:effectRef>
          <a:fontRef idx="minor"/>
        </p:style>
      </p:sp>
      <p:sp>
        <p:nvSpPr>
          <p:cNvPr id="211" name="CustomShape 19"/>
          <p:cNvSpPr/>
          <p:nvPr/>
        </p:nvSpPr>
        <p:spPr>
          <a:xfrm flipH="1" flipV="1">
            <a:off x="7223040" y="1558440"/>
            <a:ext cx="456840" cy="456840"/>
          </a:xfrm>
          <a:prstGeom prst="rect">
            <a:avLst/>
          </a:prstGeom>
          <a:solidFill>
            <a:srgbClr val="99CCFF"/>
          </a:solidFill>
          <a:ln>
            <a:noFill/>
          </a:ln>
        </p:spPr>
        <p:style>
          <a:lnRef idx="0">
            <a:scrgbClr r="0" g="0" b="0"/>
          </a:lnRef>
          <a:fillRef idx="0">
            <a:scrgbClr r="0" g="0" b="0"/>
          </a:fillRef>
          <a:effectRef idx="0">
            <a:scrgbClr r="0" g="0" b="0"/>
          </a:effectRef>
          <a:fontRef idx="minor"/>
        </p:style>
      </p:sp>
      <p:sp>
        <p:nvSpPr>
          <p:cNvPr id="212" name="CustomShape 20"/>
          <p:cNvSpPr/>
          <p:nvPr/>
        </p:nvSpPr>
        <p:spPr>
          <a:xfrm>
            <a:off x="1847160" y="958320"/>
            <a:ext cx="80676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rPr>
              <a:t>341-5'</a:t>
            </a:r>
            <a:endParaRPr lang="en-US" sz="1800" b="0" strike="noStrike" spc="-1">
              <a:latin typeface="Arial"/>
            </a:endParaRPr>
          </a:p>
        </p:txBody>
      </p:sp>
      <p:sp>
        <p:nvSpPr>
          <p:cNvPr id="213" name="CustomShape 21"/>
          <p:cNvSpPr/>
          <p:nvPr/>
        </p:nvSpPr>
        <p:spPr>
          <a:xfrm>
            <a:off x="7247160" y="958320"/>
            <a:ext cx="80676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rPr>
              <a:t>515-3'</a:t>
            </a:r>
            <a:endParaRPr lang="en-US" sz="1800" b="0" strike="noStrike" spc="-1">
              <a:latin typeface="Arial"/>
            </a:endParaRPr>
          </a:p>
        </p:txBody>
      </p:sp>
      <p:sp>
        <p:nvSpPr>
          <p:cNvPr id="214" name="Line 22"/>
          <p:cNvSpPr/>
          <p:nvPr/>
        </p:nvSpPr>
        <p:spPr>
          <a:xfrm>
            <a:off x="2251800" y="1304640"/>
            <a:ext cx="0" cy="73152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15" name="Line 23"/>
          <p:cNvSpPr/>
          <p:nvPr/>
        </p:nvSpPr>
        <p:spPr>
          <a:xfrm>
            <a:off x="7687800" y="1304640"/>
            <a:ext cx="0" cy="73152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16" name="Line 24"/>
          <p:cNvSpPr/>
          <p:nvPr/>
        </p:nvSpPr>
        <p:spPr>
          <a:xfrm>
            <a:off x="4937760" y="4278960"/>
            <a:ext cx="0" cy="6400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17" name="CustomShape 25"/>
          <p:cNvSpPr/>
          <p:nvPr/>
        </p:nvSpPr>
        <p:spPr>
          <a:xfrm>
            <a:off x="-4846320" y="6583680"/>
            <a:ext cx="456840" cy="456840"/>
          </a:xfrm>
          <a:prstGeom prst="rect">
            <a:avLst/>
          </a:prstGeom>
          <a:solidFill>
            <a:srgbClr val="99CCFF"/>
          </a:solidFill>
          <a:ln>
            <a:noFill/>
          </a:ln>
        </p:spPr>
        <p:style>
          <a:lnRef idx="0">
            <a:scrgbClr r="0" g="0" b="0"/>
          </a:lnRef>
          <a:fillRef idx="0">
            <a:scrgbClr r="0" g="0" b="0"/>
          </a:fillRef>
          <a:effectRef idx="0">
            <a:scrgbClr r="0" g="0" b="0"/>
          </a:effectRef>
          <a:fontRef idx="minor"/>
        </p:style>
      </p:sp>
      <p:sp>
        <p:nvSpPr>
          <p:cNvPr id="218" name="CustomShape 26"/>
          <p:cNvSpPr/>
          <p:nvPr/>
        </p:nvSpPr>
        <p:spPr>
          <a:xfrm>
            <a:off x="4450320" y="6765120"/>
            <a:ext cx="5629320" cy="60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300" b="0" strike="noStrike" spc="-1">
                <a:solidFill>
                  <a:srgbClr val="000000"/>
                </a:solidFill>
                <a:latin typeface="Arial"/>
              </a:rPr>
              <a:t>5'-</a:t>
            </a:r>
            <a:r>
              <a:rPr lang="en-US" sz="1300" b="0" strike="noStrike" spc="-1">
                <a:solidFill>
                  <a:srgbClr val="009900"/>
                </a:solidFill>
                <a:latin typeface="Arial"/>
              </a:rPr>
              <a:t>ACACTCTTTCCCTACACGACGCTCTTCCGATCT</a:t>
            </a:r>
            <a:r>
              <a:rPr lang="en-US" sz="1300" b="0" strike="noStrike" spc="-1">
                <a:solidFill>
                  <a:srgbClr val="000000"/>
                </a:solidFill>
                <a:latin typeface="Arial"/>
              </a:rPr>
              <a:t>-NNNN-</a:t>
            </a:r>
            <a:r>
              <a:rPr lang="en-US" sz="1300" b="0" strike="noStrike" spc="-1">
                <a:solidFill>
                  <a:srgbClr val="0000FF"/>
                </a:solidFill>
                <a:latin typeface="Arial"/>
              </a:rPr>
              <a:t>fwd_primer</a:t>
            </a:r>
            <a:r>
              <a:rPr lang="en-US" sz="1300" b="0" strike="noStrike" spc="-1">
                <a:solidFill>
                  <a:srgbClr val="000000"/>
                </a:solidFill>
                <a:latin typeface="Arial"/>
              </a:rPr>
              <a:t>-3'</a:t>
            </a:r>
            <a:endParaRPr lang="en-US" sz="1300" b="0" strike="noStrike" spc="-1">
              <a:latin typeface="Arial"/>
            </a:endParaRPr>
          </a:p>
          <a:p>
            <a:pPr>
              <a:lnSpc>
                <a:spcPct val="100000"/>
              </a:lnSpc>
            </a:pPr>
            <a:r>
              <a:rPr lang="en-US" sz="1300" b="0" strike="noStrike" spc="-1">
                <a:solidFill>
                  <a:srgbClr val="000000"/>
                </a:solidFill>
                <a:latin typeface="Arial"/>
              </a:rPr>
              <a:t>5'-</a:t>
            </a:r>
            <a:r>
              <a:rPr lang="en-US" sz="1300" b="0" strike="noStrike" spc="-1">
                <a:solidFill>
                  <a:srgbClr val="009900"/>
                </a:solidFill>
                <a:latin typeface="Arial"/>
              </a:rPr>
              <a:t>AGACGTGTGCTCTTCCGATCT-</a:t>
            </a:r>
            <a:r>
              <a:rPr lang="en-US" sz="1300" b="0" strike="noStrike" spc="-1">
                <a:solidFill>
                  <a:srgbClr val="0000FF"/>
                </a:solidFill>
                <a:latin typeface="Arial"/>
              </a:rPr>
              <a:t>rev_primer</a:t>
            </a:r>
            <a:r>
              <a:rPr lang="en-US" sz="1300" b="0" strike="noStrike" spc="-1">
                <a:solidFill>
                  <a:srgbClr val="000000"/>
                </a:solidFill>
                <a:latin typeface="Arial"/>
              </a:rPr>
              <a:t>-3'</a:t>
            </a:r>
            <a:endParaRPr lang="en-US" sz="1300" b="0" strike="noStrike" spc="-1">
              <a:latin typeface="Arial"/>
            </a:endParaRPr>
          </a:p>
        </p:txBody>
      </p:sp>
      <p:sp>
        <p:nvSpPr>
          <p:cNvPr id="219" name="Line 27"/>
          <p:cNvSpPr/>
          <p:nvPr/>
        </p:nvSpPr>
        <p:spPr>
          <a:xfrm>
            <a:off x="2707200" y="3224880"/>
            <a:ext cx="4973760" cy="19440"/>
          </a:xfrm>
          <a:prstGeom prst="line">
            <a:avLst/>
          </a:prstGeom>
          <a:ln w="146160">
            <a:solidFill>
              <a:srgbClr val="CFE7F5"/>
            </a:solidFill>
            <a:round/>
            <a:tailEnd type="triangle" w="med" len="med"/>
          </a:ln>
        </p:spPr>
        <p:style>
          <a:lnRef idx="0">
            <a:scrgbClr r="0" g="0" b="0"/>
          </a:lnRef>
          <a:fillRef idx="0">
            <a:scrgbClr r="0" g="0" b="0"/>
          </a:fillRef>
          <a:effectRef idx="0">
            <a:scrgbClr r="0" g="0" b="0"/>
          </a:effectRef>
          <a:fontRef idx="minor"/>
        </p:style>
      </p:sp>
      <p:sp>
        <p:nvSpPr>
          <p:cNvPr id="220" name="Line 28"/>
          <p:cNvSpPr/>
          <p:nvPr/>
        </p:nvSpPr>
        <p:spPr>
          <a:xfrm flipH="1">
            <a:off x="2286000" y="4067280"/>
            <a:ext cx="4937760" cy="0"/>
          </a:xfrm>
          <a:prstGeom prst="line">
            <a:avLst/>
          </a:prstGeom>
          <a:ln w="146160">
            <a:solidFill>
              <a:srgbClr val="CFE7F5"/>
            </a:solidFill>
            <a:round/>
            <a:tailEnd type="triangle" w="med" len="med"/>
          </a:ln>
        </p:spPr>
        <p:style>
          <a:lnRef idx="0">
            <a:scrgbClr r="0" g="0" b="0"/>
          </a:lnRef>
          <a:fillRef idx="0">
            <a:scrgbClr r="0" g="0" b="0"/>
          </a:fillRef>
          <a:effectRef idx="0">
            <a:scrgbClr r="0" g="0" b="0"/>
          </a:effectRef>
          <a:fontRef idx="minor"/>
        </p:style>
      </p:sp>
      <p:sp>
        <p:nvSpPr>
          <p:cNvPr id="221" name="CustomShape 29"/>
          <p:cNvSpPr/>
          <p:nvPr/>
        </p:nvSpPr>
        <p:spPr>
          <a:xfrm>
            <a:off x="2436460" y="3061440"/>
            <a:ext cx="2962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F</a:t>
            </a:r>
            <a:endParaRPr lang="en-US" sz="1500" b="0" strike="noStrike" spc="-1">
              <a:latin typeface="Arial"/>
            </a:endParaRPr>
          </a:p>
        </p:txBody>
      </p:sp>
      <p:sp>
        <p:nvSpPr>
          <p:cNvPr id="222" name="CustomShape 30"/>
          <p:cNvSpPr/>
          <p:nvPr/>
        </p:nvSpPr>
        <p:spPr>
          <a:xfrm>
            <a:off x="7165880" y="3912120"/>
            <a:ext cx="3175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R</a:t>
            </a:r>
            <a:endParaRPr lang="en-US" sz="1500" b="0" strike="noStrike" spc="-1" dirty="0">
              <a:latin typeface="Arial"/>
            </a:endParaRPr>
          </a:p>
        </p:txBody>
      </p:sp>
      <p:sp>
        <p:nvSpPr>
          <p:cNvPr id="223" name="Line 31"/>
          <p:cNvSpPr/>
          <p:nvPr/>
        </p:nvSpPr>
        <p:spPr>
          <a:xfrm>
            <a:off x="0" y="6012720"/>
            <a:ext cx="10080000" cy="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24" name="CustomShape 32"/>
          <p:cNvSpPr/>
          <p:nvPr/>
        </p:nvSpPr>
        <p:spPr>
          <a:xfrm>
            <a:off x="2187360" y="6309360"/>
            <a:ext cx="1195560" cy="18252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225" name="CustomShape 33"/>
          <p:cNvSpPr/>
          <p:nvPr/>
        </p:nvSpPr>
        <p:spPr>
          <a:xfrm>
            <a:off x="1709280" y="6309360"/>
            <a:ext cx="477720" cy="18252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226" name="CustomShape 34"/>
          <p:cNvSpPr/>
          <p:nvPr/>
        </p:nvSpPr>
        <p:spPr>
          <a:xfrm flipH="1">
            <a:off x="272880" y="6309360"/>
            <a:ext cx="1434600" cy="182520"/>
          </a:xfrm>
          <a:prstGeom prst="rect">
            <a:avLst/>
          </a:prstGeom>
          <a:solidFill>
            <a:srgbClr val="66FF99"/>
          </a:solidFill>
          <a:ln>
            <a:noFill/>
          </a:ln>
        </p:spPr>
        <p:style>
          <a:lnRef idx="0">
            <a:scrgbClr r="0" g="0" b="0"/>
          </a:lnRef>
          <a:fillRef idx="0">
            <a:scrgbClr r="0" g="0" b="0"/>
          </a:fillRef>
          <a:effectRef idx="0">
            <a:scrgbClr r="0" g="0" b="0"/>
          </a:effectRef>
          <a:fontRef idx="minor"/>
        </p:style>
      </p:sp>
      <p:sp>
        <p:nvSpPr>
          <p:cNvPr id="227" name="CustomShape 35"/>
          <p:cNvSpPr/>
          <p:nvPr/>
        </p:nvSpPr>
        <p:spPr>
          <a:xfrm>
            <a:off x="2142000" y="6747120"/>
            <a:ext cx="2155320"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rPr>
              <a:t>PCR amplification primer</a:t>
            </a:r>
            <a:endParaRPr lang="en-US" sz="1400" b="0" strike="noStrike" spc="-1">
              <a:latin typeface="Arial"/>
            </a:endParaRPr>
          </a:p>
        </p:txBody>
      </p:sp>
      <p:sp>
        <p:nvSpPr>
          <p:cNvPr id="228" name="CustomShape 36"/>
          <p:cNvSpPr/>
          <p:nvPr/>
        </p:nvSpPr>
        <p:spPr>
          <a:xfrm>
            <a:off x="226800" y="6731280"/>
            <a:ext cx="1364400"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rPr>
              <a:t>tags / adapters</a:t>
            </a:r>
            <a:endParaRPr lang="en-US" sz="1400" b="0" strike="noStrike" spc="-1">
              <a:latin typeface="Arial"/>
            </a:endParaRPr>
          </a:p>
        </p:txBody>
      </p:sp>
      <p:sp>
        <p:nvSpPr>
          <p:cNvPr id="229" name="Line 37"/>
          <p:cNvSpPr/>
          <p:nvPr/>
        </p:nvSpPr>
        <p:spPr>
          <a:xfrm flipV="1">
            <a:off x="2854080" y="6525360"/>
            <a:ext cx="0" cy="2448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30" name="Line 38"/>
          <p:cNvSpPr/>
          <p:nvPr/>
        </p:nvSpPr>
        <p:spPr>
          <a:xfrm flipV="1">
            <a:off x="874080" y="6525720"/>
            <a:ext cx="0" cy="2448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31" name="CustomShape 39"/>
          <p:cNvSpPr/>
          <p:nvPr/>
        </p:nvSpPr>
        <p:spPr>
          <a:xfrm>
            <a:off x="2347560" y="5113800"/>
            <a:ext cx="2962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F</a:t>
            </a:r>
            <a:endParaRPr lang="en-US" sz="1500" b="0" strike="noStrike" spc="-1">
              <a:latin typeface="Arial"/>
            </a:endParaRPr>
          </a:p>
        </p:txBody>
      </p:sp>
      <p:sp>
        <p:nvSpPr>
          <p:cNvPr id="232" name="CustomShape 40"/>
          <p:cNvSpPr/>
          <p:nvPr/>
        </p:nvSpPr>
        <p:spPr>
          <a:xfrm>
            <a:off x="7509240" y="5136480"/>
            <a:ext cx="3175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R</a:t>
            </a:r>
            <a:endParaRPr lang="en-US" sz="1500" b="0" strike="noStrike" spc="-1">
              <a:latin typeface="Arial"/>
            </a:endParaRPr>
          </a:p>
        </p:txBody>
      </p:sp>
      <p:sp>
        <p:nvSpPr>
          <p:cNvPr id="233" name="CustomShape 41"/>
          <p:cNvSpPr/>
          <p:nvPr/>
        </p:nvSpPr>
        <p:spPr>
          <a:xfrm>
            <a:off x="1663560" y="511416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a1</a:t>
            </a:r>
            <a:endParaRPr lang="en-US" sz="1500" b="0" strike="noStrike" spc="-1">
              <a:latin typeface="Arial"/>
            </a:endParaRPr>
          </a:p>
        </p:txBody>
      </p:sp>
      <p:sp>
        <p:nvSpPr>
          <p:cNvPr id="234" name="CustomShape 42"/>
          <p:cNvSpPr/>
          <p:nvPr/>
        </p:nvSpPr>
        <p:spPr>
          <a:xfrm>
            <a:off x="7955280" y="512064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a2</a:t>
            </a:r>
            <a:endParaRPr lang="en-US" sz="1500" b="0" strike="noStrike" spc="-1">
              <a:latin typeface="Arial"/>
            </a:endParaRPr>
          </a:p>
        </p:txBody>
      </p:sp>
      <p:sp>
        <p:nvSpPr>
          <p:cNvPr id="235" name="TextShape 43"/>
          <p:cNvSpPr txBox="1"/>
          <p:nvPr/>
        </p:nvSpPr>
        <p:spPr>
          <a:xfrm>
            <a:off x="2475111" y="-87480"/>
            <a:ext cx="6606891" cy="819360"/>
          </a:xfrm>
          <a:prstGeom prst="rect">
            <a:avLst/>
          </a:prstGeom>
          <a:noFill/>
          <a:ln>
            <a:noFill/>
          </a:ln>
        </p:spPr>
        <p:txBody>
          <a:bodyPr lIns="90000" tIns="45000" rIns="90000" bIns="45000">
            <a:noAutofit/>
          </a:bodyPr>
          <a:lstStyle/>
          <a:p>
            <a:r>
              <a:rPr lang="en-US" sz="4800" b="0" strike="noStrike" spc="-1" dirty="0">
                <a:solidFill>
                  <a:schemeClr val="bg1"/>
                </a:solidFill>
                <a:latin typeface="BetecknaGS"/>
              </a:rPr>
              <a:t>Library Preparation</a:t>
            </a:r>
            <a:endParaRPr lang="en-US" sz="4800" b="0" strike="noStrike" spc="-1" dirty="0">
              <a:solidFill>
                <a:schemeClr val="bg1"/>
              </a:solidFill>
              <a:latin typeface="Arial"/>
            </a:endParaRPr>
          </a:p>
        </p:txBody>
      </p:sp>
      <p:sp>
        <p:nvSpPr>
          <p:cNvPr id="204" name="CustomShape 12"/>
          <p:cNvSpPr/>
          <p:nvPr/>
        </p:nvSpPr>
        <p:spPr>
          <a:xfrm>
            <a:off x="4328639" y="3477599"/>
            <a:ext cx="1868393" cy="7351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PCR target</a:t>
            </a:r>
            <a:endParaRPr lang="en-US" sz="1800" b="0" strike="noStrike" spc="-1" dirty="0">
              <a:latin typeface="Arial"/>
            </a:endParaRPr>
          </a:p>
        </p:txBody>
      </p:sp>
      <p:sp>
        <p:nvSpPr>
          <p:cNvPr id="46" name="CustomShape 32">
            <a:extLst>
              <a:ext uri="{FF2B5EF4-FFF2-40B4-BE49-F238E27FC236}">
                <a16:creationId xmlns:a16="http://schemas.microsoft.com/office/drawing/2014/main" id="{B1079633-2731-AC43-98D9-5025128CFAA4}"/>
              </a:ext>
            </a:extLst>
          </p:cNvPr>
          <p:cNvSpPr/>
          <p:nvPr/>
        </p:nvSpPr>
        <p:spPr>
          <a:xfrm>
            <a:off x="2129300" y="3085381"/>
            <a:ext cx="296279" cy="1589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48" name="Line 16">
            <a:extLst>
              <a:ext uri="{FF2B5EF4-FFF2-40B4-BE49-F238E27FC236}">
                <a16:creationId xmlns:a16="http://schemas.microsoft.com/office/drawing/2014/main" id="{7CB1488F-4A47-E14E-8AC5-A4BAE53547C1}"/>
              </a:ext>
            </a:extLst>
          </p:cNvPr>
          <p:cNvSpPr/>
          <p:nvPr/>
        </p:nvSpPr>
        <p:spPr>
          <a:xfrm>
            <a:off x="7729200" y="4062960"/>
            <a:ext cx="164520" cy="73080"/>
          </a:xfrm>
          <a:prstGeom prst="line">
            <a:avLst/>
          </a:prstGeom>
          <a:ln w="164520">
            <a:solidFill>
              <a:srgbClr val="999999"/>
            </a:solidFill>
            <a:round/>
          </a:ln>
        </p:spPr>
        <p:style>
          <a:lnRef idx="0">
            <a:scrgbClr r="0" g="0" b="0"/>
          </a:lnRef>
          <a:fillRef idx="0">
            <a:scrgbClr r="0" g="0" b="0"/>
          </a:fillRef>
          <a:effectRef idx="0">
            <a:scrgbClr r="0" g="0" b="0"/>
          </a:effectRef>
          <a:fontRef idx="minor"/>
        </p:style>
      </p:sp>
      <p:sp>
        <p:nvSpPr>
          <p:cNvPr id="47" name="CustomShape 32">
            <a:extLst>
              <a:ext uri="{FF2B5EF4-FFF2-40B4-BE49-F238E27FC236}">
                <a16:creationId xmlns:a16="http://schemas.microsoft.com/office/drawing/2014/main" id="{BC464125-36BB-3A4A-AB7A-2B13385EF5C5}"/>
              </a:ext>
            </a:extLst>
          </p:cNvPr>
          <p:cNvSpPr/>
          <p:nvPr/>
        </p:nvSpPr>
        <p:spPr>
          <a:xfrm>
            <a:off x="7466346" y="4000139"/>
            <a:ext cx="296279" cy="158940"/>
          </a:xfrm>
          <a:prstGeom prst="rect">
            <a:avLst/>
          </a:prstGeom>
          <a:solidFill>
            <a:srgbClr val="6666FF"/>
          </a:solidFill>
          <a:ln>
            <a:noFill/>
          </a:ln>
        </p:spPr>
        <p:style>
          <a:lnRef idx="0">
            <a:scrgbClr r="0" g="0" b="0"/>
          </a:lnRef>
          <a:fillRef idx="0">
            <a:scrgbClr r="0" g="0" b="0"/>
          </a:fillRef>
          <a:effectRef idx="0">
            <a:scrgbClr r="0" g="0" b="0"/>
          </a:effectRef>
          <a:fontRef idx="minor"/>
        </p:style>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B6398BB9-198F-1C46-B9B6-93FACB3B6304}"/>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36" name="CustomShape 1"/>
          <p:cNvSpPr/>
          <p:nvPr/>
        </p:nvSpPr>
        <p:spPr>
          <a:xfrm>
            <a:off x="473040" y="3440880"/>
            <a:ext cx="907128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237" name="CustomShape 2"/>
          <p:cNvSpPr/>
          <p:nvPr/>
        </p:nvSpPr>
        <p:spPr>
          <a:xfrm>
            <a:off x="2286000" y="344088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238" name="CustomShape 3"/>
          <p:cNvSpPr/>
          <p:nvPr/>
        </p:nvSpPr>
        <p:spPr>
          <a:xfrm>
            <a:off x="2103120" y="3440880"/>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239" name="CustomShape 4"/>
          <p:cNvSpPr/>
          <p:nvPr/>
        </p:nvSpPr>
        <p:spPr>
          <a:xfrm flipH="1">
            <a:off x="1553040" y="344088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240" name="CustomShape 5"/>
          <p:cNvSpPr/>
          <p:nvPr/>
        </p:nvSpPr>
        <p:spPr>
          <a:xfrm flipH="1">
            <a:off x="1004400" y="344088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241" name="CustomShape 6"/>
          <p:cNvSpPr/>
          <p:nvPr/>
        </p:nvSpPr>
        <p:spPr>
          <a:xfrm flipH="1">
            <a:off x="455760" y="344088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242" name="CustomShape 7"/>
          <p:cNvSpPr/>
          <p:nvPr/>
        </p:nvSpPr>
        <p:spPr>
          <a:xfrm flipH="1" flipV="1">
            <a:off x="7437240" y="343944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243" name="CustomShape 8"/>
          <p:cNvSpPr/>
          <p:nvPr/>
        </p:nvSpPr>
        <p:spPr>
          <a:xfrm flipV="1">
            <a:off x="7898760" y="343944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244" name="CustomShape 9"/>
          <p:cNvSpPr/>
          <p:nvPr/>
        </p:nvSpPr>
        <p:spPr>
          <a:xfrm flipV="1">
            <a:off x="8447400" y="343944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245" name="CustomShape 10"/>
          <p:cNvSpPr/>
          <p:nvPr/>
        </p:nvSpPr>
        <p:spPr>
          <a:xfrm flipV="1">
            <a:off x="8996040" y="343944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246" name="CustomShape 11"/>
          <p:cNvSpPr/>
          <p:nvPr/>
        </p:nvSpPr>
        <p:spPr>
          <a:xfrm>
            <a:off x="4302720" y="3496320"/>
            <a:ext cx="198216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a:t>
            </a:r>
            <a:endParaRPr lang="en-US" sz="1800" b="0" strike="noStrike" spc="-1" dirty="0">
              <a:latin typeface="Arial"/>
            </a:endParaRPr>
          </a:p>
        </p:txBody>
      </p:sp>
      <p:sp>
        <p:nvSpPr>
          <p:cNvPr id="247" name="Line 12"/>
          <p:cNvSpPr/>
          <p:nvPr/>
        </p:nvSpPr>
        <p:spPr>
          <a:xfrm>
            <a:off x="4972680" y="2708640"/>
            <a:ext cx="0" cy="6400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48" name="CustomShape 13"/>
          <p:cNvSpPr/>
          <p:nvPr/>
        </p:nvSpPr>
        <p:spPr>
          <a:xfrm>
            <a:off x="1589400" y="1823400"/>
            <a:ext cx="689256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249" name="CustomShape 14"/>
          <p:cNvSpPr/>
          <p:nvPr/>
        </p:nvSpPr>
        <p:spPr>
          <a:xfrm>
            <a:off x="2320920" y="182340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250" name="CustomShape 15"/>
          <p:cNvSpPr/>
          <p:nvPr/>
        </p:nvSpPr>
        <p:spPr>
          <a:xfrm>
            <a:off x="2138040" y="1823400"/>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251" name="CustomShape 16"/>
          <p:cNvSpPr/>
          <p:nvPr/>
        </p:nvSpPr>
        <p:spPr>
          <a:xfrm flipH="1" flipV="1">
            <a:off x="7472160" y="182196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252" name="CustomShape 17"/>
          <p:cNvSpPr/>
          <p:nvPr/>
        </p:nvSpPr>
        <p:spPr>
          <a:xfrm flipV="1">
            <a:off x="7933680" y="182196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253" name="CustomShape 18"/>
          <p:cNvSpPr/>
          <p:nvPr/>
        </p:nvSpPr>
        <p:spPr>
          <a:xfrm flipH="1">
            <a:off x="1587960" y="182340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254" name="CustomShape 19"/>
          <p:cNvSpPr/>
          <p:nvPr/>
        </p:nvSpPr>
        <p:spPr>
          <a:xfrm>
            <a:off x="4307040" y="1894680"/>
            <a:ext cx="2045634"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a:t>
            </a:r>
            <a:endParaRPr lang="en-US" sz="1800" b="0" strike="noStrike" spc="-1" dirty="0">
              <a:latin typeface="Arial"/>
            </a:endParaRPr>
          </a:p>
        </p:txBody>
      </p:sp>
      <p:sp>
        <p:nvSpPr>
          <p:cNvPr id="255" name="Line 20"/>
          <p:cNvSpPr/>
          <p:nvPr/>
        </p:nvSpPr>
        <p:spPr>
          <a:xfrm flipH="1" flipV="1">
            <a:off x="8388000" y="2464560"/>
            <a:ext cx="969840" cy="437760"/>
          </a:xfrm>
          <a:prstGeom prst="line">
            <a:avLst/>
          </a:prstGeom>
          <a:ln w="164520">
            <a:solidFill>
              <a:srgbClr val="FF9999"/>
            </a:solidFill>
            <a:round/>
          </a:ln>
        </p:spPr>
        <p:style>
          <a:lnRef idx="0">
            <a:scrgbClr r="0" g="0" b="0"/>
          </a:lnRef>
          <a:fillRef idx="0">
            <a:scrgbClr r="0" g="0" b="0"/>
          </a:fillRef>
          <a:effectRef idx="0">
            <a:scrgbClr r="0" g="0" b="0"/>
          </a:effectRef>
          <a:fontRef idx="minor"/>
        </p:style>
      </p:sp>
      <p:sp>
        <p:nvSpPr>
          <p:cNvPr id="256" name="Line 21"/>
          <p:cNvSpPr/>
          <p:nvPr/>
        </p:nvSpPr>
        <p:spPr>
          <a:xfrm flipH="1" flipV="1">
            <a:off x="8388000" y="2464560"/>
            <a:ext cx="608040" cy="273240"/>
          </a:xfrm>
          <a:prstGeom prst="line">
            <a:avLst/>
          </a:prstGeom>
          <a:ln w="164520">
            <a:solidFill>
              <a:srgbClr val="FFFF99"/>
            </a:solidFill>
            <a:round/>
          </a:ln>
        </p:spPr>
        <p:style>
          <a:lnRef idx="0">
            <a:scrgbClr r="0" g="0" b="0"/>
          </a:lnRef>
          <a:fillRef idx="0">
            <a:scrgbClr r="0" g="0" b="0"/>
          </a:fillRef>
          <a:effectRef idx="0">
            <a:scrgbClr r="0" g="0" b="0"/>
          </a:effectRef>
          <a:fontRef idx="minor"/>
        </p:style>
      </p:sp>
      <p:sp>
        <p:nvSpPr>
          <p:cNvPr id="257" name="Line 22"/>
          <p:cNvSpPr/>
          <p:nvPr/>
        </p:nvSpPr>
        <p:spPr>
          <a:xfrm>
            <a:off x="675000" y="1218240"/>
            <a:ext cx="969840" cy="437760"/>
          </a:xfrm>
          <a:prstGeom prst="line">
            <a:avLst/>
          </a:prstGeom>
          <a:ln w="164520">
            <a:solidFill>
              <a:srgbClr val="FF9999"/>
            </a:solidFill>
            <a:round/>
          </a:ln>
        </p:spPr>
        <p:style>
          <a:lnRef idx="0">
            <a:scrgbClr r="0" g="0" b="0"/>
          </a:lnRef>
          <a:fillRef idx="0">
            <a:scrgbClr r="0" g="0" b="0"/>
          </a:fillRef>
          <a:effectRef idx="0">
            <a:scrgbClr r="0" g="0" b="0"/>
          </a:effectRef>
          <a:fontRef idx="minor"/>
        </p:style>
      </p:sp>
      <p:sp>
        <p:nvSpPr>
          <p:cNvPr id="258" name="Line 23"/>
          <p:cNvSpPr/>
          <p:nvPr/>
        </p:nvSpPr>
        <p:spPr>
          <a:xfrm>
            <a:off x="1036800" y="1382760"/>
            <a:ext cx="608040" cy="273240"/>
          </a:xfrm>
          <a:prstGeom prst="line">
            <a:avLst/>
          </a:prstGeom>
          <a:ln w="164520">
            <a:solidFill>
              <a:srgbClr val="FFFF99"/>
            </a:solidFill>
            <a:round/>
          </a:ln>
        </p:spPr>
        <p:style>
          <a:lnRef idx="0">
            <a:scrgbClr r="0" g="0" b="0"/>
          </a:lnRef>
          <a:fillRef idx="0">
            <a:scrgbClr r="0" g="0" b="0"/>
          </a:fillRef>
          <a:effectRef idx="0">
            <a:scrgbClr r="0" g="0" b="0"/>
          </a:effectRef>
          <a:fontRef idx="minor"/>
        </p:style>
      </p:sp>
      <p:sp>
        <p:nvSpPr>
          <p:cNvPr id="259" name="CustomShape 24"/>
          <p:cNvSpPr/>
          <p:nvPr/>
        </p:nvSpPr>
        <p:spPr>
          <a:xfrm>
            <a:off x="2364840" y="1886760"/>
            <a:ext cx="2962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F</a:t>
            </a:r>
            <a:endParaRPr lang="en-US" sz="1500" b="0" strike="noStrike" spc="-1">
              <a:latin typeface="Arial"/>
            </a:endParaRPr>
          </a:p>
        </p:txBody>
      </p:sp>
      <p:sp>
        <p:nvSpPr>
          <p:cNvPr id="260" name="CustomShape 25"/>
          <p:cNvSpPr/>
          <p:nvPr/>
        </p:nvSpPr>
        <p:spPr>
          <a:xfrm>
            <a:off x="1680840" y="188712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a1</a:t>
            </a:r>
            <a:endParaRPr lang="en-US" sz="1500" b="0" strike="noStrike" spc="-1">
              <a:latin typeface="Arial"/>
            </a:endParaRPr>
          </a:p>
        </p:txBody>
      </p:sp>
      <p:sp>
        <p:nvSpPr>
          <p:cNvPr id="261" name="CustomShape 26"/>
          <p:cNvSpPr/>
          <p:nvPr/>
        </p:nvSpPr>
        <p:spPr>
          <a:xfrm>
            <a:off x="7558560" y="1930680"/>
            <a:ext cx="3175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R</a:t>
            </a:r>
            <a:endParaRPr lang="en-US" sz="1500" b="0" strike="noStrike" spc="-1">
              <a:latin typeface="Arial"/>
            </a:endParaRPr>
          </a:p>
        </p:txBody>
      </p:sp>
      <p:sp>
        <p:nvSpPr>
          <p:cNvPr id="262" name="CustomShape 27"/>
          <p:cNvSpPr/>
          <p:nvPr/>
        </p:nvSpPr>
        <p:spPr>
          <a:xfrm>
            <a:off x="8004600" y="191484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b2</a:t>
            </a:r>
            <a:endParaRPr lang="en-US" sz="1500" b="0" strike="noStrike" spc="-1">
              <a:latin typeface="Arial"/>
            </a:endParaRPr>
          </a:p>
        </p:txBody>
      </p:sp>
      <p:sp>
        <p:nvSpPr>
          <p:cNvPr id="263" name="Line 28"/>
          <p:cNvSpPr/>
          <p:nvPr/>
        </p:nvSpPr>
        <p:spPr>
          <a:xfrm flipV="1">
            <a:off x="2102040" y="1640520"/>
            <a:ext cx="6345360" cy="16560"/>
          </a:xfrm>
          <a:prstGeom prst="line">
            <a:avLst/>
          </a:prstGeom>
          <a:ln w="146160">
            <a:solidFill>
              <a:srgbClr val="99FFCC"/>
            </a:solidFill>
            <a:round/>
            <a:tailEnd type="triangle" w="med" len="med"/>
          </a:ln>
        </p:spPr>
        <p:style>
          <a:lnRef idx="0">
            <a:scrgbClr r="0" g="0" b="0"/>
          </a:lnRef>
          <a:fillRef idx="0">
            <a:scrgbClr r="0" g="0" b="0"/>
          </a:fillRef>
          <a:effectRef idx="0">
            <a:scrgbClr r="0" g="0" b="0"/>
          </a:effectRef>
          <a:fontRef idx="minor"/>
        </p:style>
      </p:sp>
      <p:sp>
        <p:nvSpPr>
          <p:cNvPr id="264" name="Line 29"/>
          <p:cNvSpPr/>
          <p:nvPr/>
        </p:nvSpPr>
        <p:spPr>
          <a:xfrm flipH="1">
            <a:off x="1589400" y="2583800"/>
            <a:ext cx="6341400" cy="0"/>
          </a:xfrm>
          <a:prstGeom prst="line">
            <a:avLst/>
          </a:prstGeom>
          <a:ln w="146160">
            <a:solidFill>
              <a:srgbClr val="99FFCC"/>
            </a:solidFill>
            <a:round/>
            <a:tailEnd type="triangle" w="med" len="med"/>
          </a:ln>
        </p:spPr>
        <p:style>
          <a:lnRef idx="0">
            <a:scrgbClr r="0" g="0" b="0"/>
          </a:lnRef>
          <a:fillRef idx="0">
            <a:scrgbClr r="0" g="0" b="0"/>
          </a:fillRef>
          <a:effectRef idx="0">
            <a:scrgbClr r="0" g="0" b="0"/>
          </a:effectRef>
          <a:fontRef idx="minor"/>
        </p:style>
      </p:sp>
      <p:sp>
        <p:nvSpPr>
          <p:cNvPr id="274" name="CustomShape 39"/>
          <p:cNvSpPr/>
          <p:nvPr/>
        </p:nvSpPr>
        <p:spPr>
          <a:xfrm>
            <a:off x="2334600" y="3511440"/>
            <a:ext cx="2962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F</a:t>
            </a:r>
            <a:endParaRPr lang="en-US" sz="1500" b="0" strike="noStrike" spc="-1">
              <a:latin typeface="Arial"/>
            </a:endParaRPr>
          </a:p>
        </p:txBody>
      </p:sp>
      <p:sp>
        <p:nvSpPr>
          <p:cNvPr id="275" name="CustomShape 40"/>
          <p:cNvSpPr/>
          <p:nvPr/>
        </p:nvSpPr>
        <p:spPr>
          <a:xfrm>
            <a:off x="1650600" y="351180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a1</a:t>
            </a:r>
            <a:endParaRPr lang="en-US" sz="1500" b="0" strike="noStrike" spc="-1">
              <a:latin typeface="Arial"/>
            </a:endParaRPr>
          </a:p>
        </p:txBody>
      </p:sp>
      <p:sp>
        <p:nvSpPr>
          <p:cNvPr id="276" name="CustomShape 41"/>
          <p:cNvSpPr/>
          <p:nvPr/>
        </p:nvSpPr>
        <p:spPr>
          <a:xfrm>
            <a:off x="7486920" y="3519000"/>
            <a:ext cx="3175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R</a:t>
            </a:r>
            <a:endParaRPr lang="en-US" sz="1500" b="0" strike="noStrike" spc="-1">
              <a:latin typeface="Arial"/>
            </a:endParaRPr>
          </a:p>
        </p:txBody>
      </p:sp>
      <p:sp>
        <p:nvSpPr>
          <p:cNvPr id="277" name="CustomShape 42"/>
          <p:cNvSpPr/>
          <p:nvPr/>
        </p:nvSpPr>
        <p:spPr>
          <a:xfrm>
            <a:off x="7968960" y="350316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b2</a:t>
            </a:r>
            <a:endParaRPr lang="en-US" sz="1500" b="0" strike="noStrike" spc="-1">
              <a:latin typeface="Arial"/>
            </a:endParaRPr>
          </a:p>
        </p:txBody>
      </p:sp>
      <p:sp>
        <p:nvSpPr>
          <p:cNvPr id="278" name="CustomShape 43"/>
          <p:cNvSpPr/>
          <p:nvPr/>
        </p:nvSpPr>
        <p:spPr>
          <a:xfrm>
            <a:off x="8602920" y="351900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i1</a:t>
            </a:r>
            <a:endParaRPr lang="en-US" sz="1500" b="0" strike="noStrike" spc="-1" dirty="0">
              <a:latin typeface="Arial"/>
            </a:endParaRPr>
          </a:p>
        </p:txBody>
      </p:sp>
      <p:sp>
        <p:nvSpPr>
          <p:cNvPr id="279" name="CustomShape 44"/>
          <p:cNvSpPr/>
          <p:nvPr/>
        </p:nvSpPr>
        <p:spPr>
          <a:xfrm>
            <a:off x="9048960" y="350316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P7</a:t>
            </a:r>
            <a:endParaRPr lang="en-US" sz="1500" b="0" strike="noStrike" spc="-1">
              <a:latin typeface="Arial"/>
            </a:endParaRPr>
          </a:p>
        </p:txBody>
      </p:sp>
      <p:sp>
        <p:nvSpPr>
          <p:cNvPr id="280" name="CustomShape 45"/>
          <p:cNvSpPr/>
          <p:nvPr/>
        </p:nvSpPr>
        <p:spPr>
          <a:xfrm>
            <a:off x="1076400" y="351144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i2</a:t>
            </a:r>
            <a:endParaRPr lang="en-US" sz="1500" b="0" strike="noStrike" spc="-1" dirty="0">
              <a:latin typeface="Arial"/>
            </a:endParaRPr>
          </a:p>
        </p:txBody>
      </p:sp>
      <p:sp>
        <p:nvSpPr>
          <p:cNvPr id="281" name="CustomShape 46"/>
          <p:cNvSpPr/>
          <p:nvPr/>
        </p:nvSpPr>
        <p:spPr>
          <a:xfrm>
            <a:off x="535320" y="351144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P5</a:t>
            </a:r>
            <a:endParaRPr lang="en-US" sz="1500" b="0" strike="noStrike" spc="-1">
              <a:latin typeface="Arial"/>
            </a:endParaRPr>
          </a:p>
        </p:txBody>
      </p:sp>
      <p:sp>
        <p:nvSpPr>
          <p:cNvPr id="282" name="Line 47"/>
          <p:cNvSpPr/>
          <p:nvPr/>
        </p:nvSpPr>
        <p:spPr>
          <a:xfrm>
            <a:off x="4972680" y="4040640"/>
            <a:ext cx="0" cy="6400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83" name="CustomShape 48"/>
          <p:cNvSpPr/>
          <p:nvPr/>
        </p:nvSpPr>
        <p:spPr>
          <a:xfrm>
            <a:off x="473400" y="5096880"/>
            <a:ext cx="907128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284" name="CustomShape 49"/>
          <p:cNvSpPr/>
          <p:nvPr/>
        </p:nvSpPr>
        <p:spPr>
          <a:xfrm>
            <a:off x="2286360" y="509688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285" name="CustomShape 50"/>
          <p:cNvSpPr/>
          <p:nvPr/>
        </p:nvSpPr>
        <p:spPr>
          <a:xfrm>
            <a:off x="2103480" y="5096880"/>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286" name="CustomShape 51"/>
          <p:cNvSpPr/>
          <p:nvPr/>
        </p:nvSpPr>
        <p:spPr>
          <a:xfrm flipH="1">
            <a:off x="1553400" y="509688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287" name="CustomShape 52"/>
          <p:cNvSpPr/>
          <p:nvPr/>
        </p:nvSpPr>
        <p:spPr>
          <a:xfrm flipH="1">
            <a:off x="1004760" y="509688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288" name="CustomShape 53"/>
          <p:cNvSpPr/>
          <p:nvPr/>
        </p:nvSpPr>
        <p:spPr>
          <a:xfrm flipH="1">
            <a:off x="456120" y="509688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289" name="CustomShape 54"/>
          <p:cNvSpPr/>
          <p:nvPr/>
        </p:nvSpPr>
        <p:spPr>
          <a:xfrm flipH="1" flipV="1">
            <a:off x="7437600" y="509544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290" name="CustomShape 55"/>
          <p:cNvSpPr/>
          <p:nvPr/>
        </p:nvSpPr>
        <p:spPr>
          <a:xfrm flipV="1">
            <a:off x="7899120" y="509544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291" name="CustomShape 56"/>
          <p:cNvSpPr/>
          <p:nvPr/>
        </p:nvSpPr>
        <p:spPr>
          <a:xfrm flipV="1">
            <a:off x="8447760" y="509544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292" name="CustomShape 57"/>
          <p:cNvSpPr/>
          <p:nvPr/>
        </p:nvSpPr>
        <p:spPr>
          <a:xfrm flipV="1">
            <a:off x="8996400" y="509544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293" name="CustomShape 58"/>
          <p:cNvSpPr/>
          <p:nvPr/>
        </p:nvSpPr>
        <p:spPr>
          <a:xfrm>
            <a:off x="4303080" y="5152320"/>
            <a:ext cx="156096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a:t>
            </a:r>
            <a:endParaRPr lang="en-US" sz="1800" b="0" strike="noStrike" spc="-1" dirty="0">
              <a:latin typeface="Arial"/>
            </a:endParaRPr>
          </a:p>
        </p:txBody>
      </p:sp>
      <p:sp>
        <p:nvSpPr>
          <p:cNvPr id="294" name="CustomShape 59"/>
          <p:cNvSpPr/>
          <p:nvPr/>
        </p:nvSpPr>
        <p:spPr>
          <a:xfrm>
            <a:off x="2334960" y="5167440"/>
            <a:ext cx="2962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F</a:t>
            </a:r>
            <a:endParaRPr lang="en-US" sz="1500" b="0" strike="noStrike" spc="-1">
              <a:latin typeface="Arial"/>
            </a:endParaRPr>
          </a:p>
        </p:txBody>
      </p:sp>
      <p:sp>
        <p:nvSpPr>
          <p:cNvPr id="295" name="CustomShape 60"/>
          <p:cNvSpPr/>
          <p:nvPr/>
        </p:nvSpPr>
        <p:spPr>
          <a:xfrm>
            <a:off x="1650960" y="516780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a1</a:t>
            </a:r>
            <a:endParaRPr lang="en-US" sz="1500" b="0" strike="noStrike" spc="-1">
              <a:latin typeface="Arial"/>
            </a:endParaRPr>
          </a:p>
        </p:txBody>
      </p:sp>
      <p:sp>
        <p:nvSpPr>
          <p:cNvPr id="296" name="CustomShape 61"/>
          <p:cNvSpPr/>
          <p:nvPr/>
        </p:nvSpPr>
        <p:spPr>
          <a:xfrm>
            <a:off x="7487280" y="5175000"/>
            <a:ext cx="3175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R</a:t>
            </a:r>
            <a:endParaRPr lang="en-US" sz="1500" b="0" strike="noStrike" spc="-1">
              <a:latin typeface="Arial"/>
            </a:endParaRPr>
          </a:p>
        </p:txBody>
      </p:sp>
      <p:sp>
        <p:nvSpPr>
          <p:cNvPr id="297" name="CustomShape 62"/>
          <p:cNvSpPr/>
          <p:nvPr/>
        </p:nvSpPr>
        <p:spPr>
          <a:xfrm>
            <a:off x="7969320" y="515916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b2</a:t>
            </a:r>
            <a:endParaRPr lang="en-US" sz="1500" b="0" strike="noStrike" spc="-1">
              <a:latin typeface="Arial"/>
            </a:endParaRPr>
          </a:p>
        </p:txBody>
      </p:sp>
      <p:sp>
        <p:nvSpPr>
          <p:cNvPr id="298" name="CustomShape 63"/>
          <p:cNvSpPr/>
          <p:nvPr/>
        </p:nvSpPr>
        <p:spPr>
          <a:xfrm>
            <a:off x="8603280" y="517500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i2</a:t>
            </a:r>
            <a:endParaRPr lang="en-US" sz="1500" b="0" strike="noStrike" spc="-1">
              <a:latin typeface="Arial"/>
            </a:endParaRPr>
          </a:p>
        </p:txBody>
      </p:sp>
      <p:sp>
        <p:nvSpPr>
          <p:cNvPr id="299" name="CustomShape 64"/>
          <p:cNvSpPr/>
          <p:nvPr/>
        </p:nvSpPr>
        <p:spPr>
          <a:xfrm>
            <a:off x="9049320" y="515916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P7</a:t>
            </a:r>
            <a:endParaRPr lang="en-US" sz="1500" b="0" strike="noStrike" spc="-1">
              <a:latin typeface="Arial"/>
            </a:endParaRPr>
          </a:p>
        </p:txBody>
      </p:sp>
      <p:sp>
        <p:nvSpPr>
          <p:cNvPr id="300" name="CustomShape 65"/>
          <p:cNvSpPr/>
          <p:nvPr/>
        </p:nvSpPr>
        <p:spPr>
          <a:xfrm>
            <a:off x="1076760" y="516744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i1</a:t>
            </a:r>
            <a:endParaRPr lang="en-US" sz="1500" b="0" strike="noStrike" spc="-1">
              <a:latin typeface="Arial"/>
            </a:endParaRPr>
          </a:p>
        </p:txBody>
      </p:sp>
      <p:sp>
        <p:nvSpPr>
          <p:cNvPr id="301" name="CustomShape 66"/>
          <p:cNvSpPr/>
          <p:nvPr/>
        </p:nvSpPr>
        <p:spPr>
          <a:xfrm>
            <a:off x="535680" y="516744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P5</a:t>
            </a:r>
            <a:endParaRPr lang="en-US" sz="1500" b="0" strike="noStrike" spc="-1">
              <a:latin typeface="Arial"/>
            </a:endParaRPr>
          </a:p>
        </p:txBody>
      </p:sp>
      <p:sp>
        <p:nvSpPr>
          <p:cNvPr id="303" name="CustomShape 68"/>
          <p:cNvSpPr/>
          <p:nvPr/>
        </p:nvSpPr>
        <p:spPr>
          <a:xfrm>
            <a:off x="473400" y="5096880"/>
            <a:ext cx="907128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304" name="CustomShape 69"/>
          <p:cNvSpPr/>
          <p:nvPr/>
        </p:nvSpPr>
        <p:spPr>
          <a:xfrm>
            <a:off x="2286360" y="509688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305" name="CustomShape 70"/>
          <p:cNvSpPr/>
          <p:nvPr/>
        </p:nvSpPr>
        <p:spPr>
          <a:xfrm>
            <a:off x="2103480" y="5096880"/>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306" name="CustomShape 71"/>
          <p:cNvSpPr/>
          <p:nvPr/>
        </p:nvSpPr>
        <p:spPr>
          <a:xfrm flipH="1">
            <a:off x="1553400" y="509688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307" name="CustomShape 72"/>
          <p:cNvSpPr/>
          <p:nvPr/>
        </p:nvSpPr>
        <p:spPr>
          <a:xfrm flipH="1">
            <a:off x="1004760" y="509688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308" name="CustomShape 73"/>
          <p:cNvSpPr/>
          <p:nvPr/>
        </p:nvSpPr>
        <p:spPr>
          <a:xfrm flipH="1">
            <a:off x="456120" y="509688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309" name="CustomShape 74"/>
          <p:cNvSpPr/>
          <p:nvPr/>
        </p:nvSpPr>
        <p:spPr>
          <a:xfrm flipH="1" flipV="1">
            <a:off x="7437600" y="509544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310" name="CustomShape 75"/>
          <p:cNvSpPr/>
          <p:nvPr/>
        </p:nvSpPr>
        <p:spPr>
          <a:xfrm flipV="1">
            <a:off x="7899120" y="509544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311" name="CustomShape 76"/>
          <p:cNvSpPr/>
          <p:nvPr/>
        </p:nvSpPr>
        <p:spPr>
          <a:xfrm flipV="1">
            <a:off x="8447760" y="509544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312" name="CustomShape 77"/>
          <p:cNvSpPr/>
          <p:nvPr/>
        </p:nvSpPr>
        <p:spPr>
          <a:xfrm flipV="1">
            <a:off x="8996400" y="509544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313" name="CustomShape 78"/>
          <p:cNvSpPr/>
          <p:nvPr/>
        </p:nvSpPr>
        <p:spPr>
          <a:xfrm>
            <a:off x="4303080" y="5152320"/>
            <a:ext cx="179784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a:t>
            </a:r>
            <a:endParaRPr lang="en-US" sz="1800" b="0" strike="noStrike" spc="-1" dirty="0">
              <a:latin typeface="Arial"/>
            </a:endParaRPr>
          </a:p>
        </p:txBody>
      </p:sp>
      <p:sp>
        <p:nvSpPr>
          <p:cNvPr id="314" name="CustomShape 79"/>
          <p:cNvSpPr/>
          <p:nvPr/>
        </p:nvSpPr>
        <p:spPr>
          <a:xfrm>
            <a:off x="2334960" y="5167440"/>
            <a:ext cx="2962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F</a:t>
            </a:r>
            <a:endParaRPr lang="en-US" sz="1500" b="0" strike="noStrike" spc="-1">
              <a:latin typeface="Arial"/>
            </a:endParaRPr>
          </a:p>
        </p:txBody>
      </p:sp>
      <p:sp>
        <p:nvSpPr>
          <p:cNvPr id="315" name="CustomShape 80"/>
          <p:cNvSpPr/>
          <p:nvPr/>
        </p:nvSpPr>
        <p:spPr>
          <a:xfrm>
            <a:off x="1650960" y="516780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a1</a:t>
            </a:r>
            <a:endParaRPr lang="en-US" sz="1500" b="0" strike="noStrike" spc="-1">
              <a:latin typeface="Arial"/>
            </a:endParaRPr>
          </a:p>
        </p:txBody>
      </p:sp>
      <p:sp>
        <p:nvSpPr>
          <p:cNvPr id="316" name="CustomShape 81"/>
          <p:cNvSpPr/>
          <p:nvPr/>
        </p:nvSpPr>
        <p:spPr>
          <a:xfrm>
            <a:off x="7487280" y="5175000"/>
            <a:ext cx="3175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R</a:t>
            </a:r>
            <a:endParaRPr lang="en-US" sz="1500" b="0" strike="noStrike" spc="-1">
              <a:latin typeface="Arial"/>
            </a:endParaRPr>
          </a:p>
        </p:txBody>
      </p:sp>
      <p:sp>
        <p:nvSpPr>
          <p:cNvPr id="317" name="CustomShape 82"/>
          <p:cNvSpPr/>
          <p:nvPr/>
        </p:nvSpPr>
        <p:spPr>
          <a:xfrm>
            <a:off x="7969320" y="515916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b2</a:t>
            </a:r>
            <a:endParaRPr lang="en-US" sz="1500" b="0" strike="noStrike" spc="-1">
              <a:latin typeface="Arial"/>
            </a:endParaRPr>
          </a:p>
        </p:txBody>
      </p:sp>
      <p:sp>
        <p:nvSpPr>
          <p:cNvPr id="318" name="CustomShape 83"/>
          <p:cNvSpPr/>
          <p:nvPr/>
        </p:nvSpPr>
        <p:spPr>
          <a:xfrm>
            <a:off x="8603280" y="517500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i1</a:t>
            </a:r>
            <a:endParaRPr lang="en-US" sz="1500" b="0" strike="noStrike" spc="-1" dirty="0">
              <a:latin typeface="Arial"/>
            </a:endParaRPr>
          </a:p>
        </p:txBody>
      </p:sp>
      <p:sp>
        <p:nvSpPr>
          <p:cNvPr id="319" name="CustomShape 84"/>
          <p:cNvSpPr/>
          <p:nvPr/>
        </p:nvSpPr>
        <p:spPr>
          <a:xfrm>
            <a:off x="9049320" y="515916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P7</a:t>
            </a:r>
            <a:endParaRPr lang="en-US" sz="1500" b="0" strike="noStrike" spc="-1">
              <a:latin typeface="Arial"/>
            </a:endParaRPr>
          </a:p>
        </p:txBody>
      </p:sp>
      <p:sp>
        <p:nvSpPr>
          <p:cNvPr id="320" name="CustomShape 85"/>
          <p:cNvSpPr/>
          <p:nvPr/>
        </p:nvSpPr>
        <p:spPr>
          <a:xfrm>
            <a:off x="1076760" y="516744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i2</a:t>
            </a:r>
            <a:endParaRPr lang="en-US" sz="1500" b="0" strike="noStrike" spc="-1" dirty="0">
              <a:latin typeface="Arial"/>
            </a:endParaRPr>
          </a:p>
        </p:txBody>
      </p:sp>
      <p:sp>
        <p:nvSpPr>
          <p:cNvPr id="321" name="CustomShape 86"/>
          <p:cNvSpPr/>
          <p:nvPr/>
        </p:nvSpPr>
        <p:spPr>
          <a:xfrm>
            <a:off x="535680" y="516744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P5</a:t>
            </a:r>
            <a:endParaRPr lang="en-US" sz="1500" b="0" strike="noStrike" spc="-1">
              <a:latin typeface="Arial"/>
            </a:endParaRPr>
          </a:p>
        </p:txBody>
      </p:sp>
      <p:sp>
        <p:nvSpPr>
          <p:cNvPr id="322" name="TextShape 87"/>
          <p:cNvSpPr txBox="1"/>
          <p:nvPr/>
        </p:nvSpPr>
        <p:spPr>
          <a:xfrm>
            <a:off x="2236679" y="-87480"/>
            <a:ext cx="6892559" cy="819360"/>
          </a:xfrm>
          <a:prstGeom prst="rect">
            <a:avLst/>
          </a:prstGeom>
          <a:noFill/>
          <a:ln>
            <a:noFill/>
          </a:ln>
        </p:spPr>
        <p:txBody>
          <a:bodyPr lIns="90000" tIns="45000" rIns="90000" bIns="45000">
            <a:noAutofit/>
          </a:bodyPr>
          <a:lstStyle/>
          <a:p>
            <a:r>
              <a:rPr lang="en-US" sz="4800" b="0" strike="noStrike" spc="-1" dirty="0">
                <a:solidFill>
                  <a:schemeClr val="bg1"/>
                </a:solidFill>
                <a:latin typeface="BetecknaGS"/>
              </a:rPr>
              <a:t>Library Preparation</a:t>
            </a:r>
            <a:endParaRPr lang="en-US" sz="4800" b="0" strike="noStrike" spc="-1" dirty="0">
              <a:solidFill>
                <a:schemeClr val="bg1"/>
              </a:solidFill>
              <a:latin typeface="Arial"/>
            </a:endParaRPr>
          </a:p>
        </p:txBody>
      </p:sp>
      <p:sp>
        <p:nvSpPr>
          <p:cNvPr id="92" name="CustomShape 30">
            <a:extLst>
              <a:ext uri="{FF2B5EF4-FFF2-40B4-BE49-F238E27FC236}">
                <a16:creationId xmlns:a16="http://schemas.microsoft.com/office/drawing/2014/main" id="{F4FE861D-8BB8-7741-8554-AB409B0A6398}"/>
              </a:ext>
            </a:extLst>
          </p:cNvPr>
          <p:cNvSpPr/>
          <p:nvPr/>
        </p:nvSpPr>
        <p:spPr>
          <a:xfrm flipH="1">
            <a:off x="1587960" y="1564740"/>
            <a:ext cx="486720" cy="161982"/>
          </a:xfrm>
          <a:prstGeom prst="rect">
            <a:avLst/>
          </a:prstGeom>
          <a:solidFill>
            <a:srgbClr val="66FF99"/>
          </a:solidFill>
          <a:ln>
            <a:noFill/>
          </a:ln>
        </p:spPr>
        <p:style>
          <a:lnRef idx="0">
            <a:scrgbClr r="0" g="0" b="0"/>
          </a:lnRef>
          <a:fillRef idx="0">
            <a:scrgbClr r="0" g="0" b="0"/>
          </a:fillRef>
          <a:effectRef idx="0">
            <a:scrgbClr r="0" g="0" b="0"/>
          </a:effectRef>
          <a:fontRef idx="minor"/>
        </p:style>
      </p:sp>
      <p:sp>
        <p:nvSpPr>
          <p:cNvPr id="93" name="CustomShape 30">
            <a:extLst>
              <a:ext uri="{FF2B5EF4-FFF2-40B4-BE49-F238E27FC236}">
                <a16:creationId xmlns:a16="http://schemas.microsoft.com/office/drawing/2014/main" id="{6C691FBC-1EBC-3543-A9F5-CAC949E8748E}"/>
              </a:ext>
            </a:extLst>
          </p:cNvPr>
          <p:cNvSpPr/>
          <p:nvPr/>
        </p:nvSpPr>
        <p:spPr>
          <a:xfrm flipH="1">
            <a:off x="8040285" y="2417301"/>
            <a:ext cx="471420" cy="153849"/>
          </a:xfrm>
          <a:prstGeom prst="rect">
            <a:avLst/>
          </a:prstGeom>
          <a:solidFill>
            <a:srgbClr val="66FF99"/>
          </a:solidFill>
          <a:ln>
            <a:noFill/>
          </a:ln>
        </p:spPr>
        <p:style>
          <a:lnRef idx="0">
            <a:scrgbClr r="0" g="0" b="0"/>
          </a:lnRef>
          <a:fillRef idx="0">
            <a:scrgbClr r="0" g="0" b="0"/>
          </a:fillRef>
          <a:effectRef idx="0">
            <a:scrgbClr r="0" g="0" b="0"/>
          </a:effectRef>
          <a:fontRef idx="minor"/>
        </p:style>
      </p:sp>
      <p:sp>
        <p:nvSpPr>
          <p:cNvPr id="95" name="Line 31">
            <a:extLst>
              <a:ext uri="{FF2B5EF4-FFF2-40B4-BE49-F238E27FC236}">
                <a16:creationId xmlns:a16="http://schemas.microsoft.com/office/drawing/2014/main" id="{E4850C17-4C63-7C48-B286-E12FB5F906B6}"/>
              </a:ext>
            </a:extLst>
          </p:cNvPr>
          <p:cNvSpPr/>
          <p:nvPr/>
        </p:nvSpPr>
        <p:spPr>
          <a:xfrm>
            <a:off x="0" y="6012720"/>
            <a:ext cx="10080000" cy="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96" name="CustomShape 35">
            <a:extLst>
              <a:ext uri="{FF2B5EF4-FFF2-40B4-BE49-F238E27FC236}">
                <a16:creationId xmlns:a16="http://schemas.microsoft.com/office/drawing/2014/main" id="{060D1AE3-4445-C247-8AD4-321A047DB535}"/>
              </a:ext>
            </a:extLst>
          </p:cNvPr>
          <p:cNvSpPr/>
          <p:nvPr/>
        </p:nvSpPr>
        <p:spPr>
          <a:xfrm>
            <a:off x="2858932" y="6813612"/>
            <a:ext cx="2155320"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dirty="0">
                <a:solidFill>
                  <a:srgbClr val="000000"/>
                </a:solidFill>
                <a:latin typeface="Arial"/>
              </a:rPr>
              <a:t>Flow-cell </a:t>
            </a:r>
          </a:p>
          <a:p>
            <a:pPr>
              <a:lnSpc>
                <a:spcPct val="100000"/>
              </a:lnSpc>
            </a:pPr>
            <a:r>
              <a:rPr lang="en-US" sz="1400" b="0" strike="noStrike" spc="-1" dirty="0">
                <a:solidFill>
                  <a:srgbClr val="000000"/>
                </a:solidFill>
                <a:latin typeface="Arial"/>
              </a:rPr>
              <a:t>binding region</a:t>
            </a:r>
            <a:endParaRPr lang="en-US" sz="1400" b="0" strike="noStrike" spc="-1" dirty="0">
              <a:latin typeface="Arial"/>
            </a:endParaRPr>
          </a:p>
        </p:txBody>
      </p:sp>
      <p:sp>
        <p:nvSpPr>
          <p:cNvPr id="97" name="Line 37">
            <a:extLst>
              <a:ext uri="{FF2B5EF4-FFF2-40B4-BE49-F238E27FC236}">
                <a16:creationId xmlns:a16="http://schemas.microsoft.com/office/drawing/2014/main" id="{DADE890A-BE8B-B24F-AE4A-826F4884A3DF}"/>
              </a:ext>
            </a:extLst>
          </p:cNvPr>
          <p:cNvSpPr/>
          <p:nvPr/>
        </p:nvSpPr>
        <p:spPr>
          <a:xfrm flipV="1">
            <a:off x="3311992" y="6484847"/>
            <a:ext cx="0" cy="2448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98" name="CustomShape 71">
            <a:extLst>
              <a:ext uri="{FF2B5EF4-FFF2-40B4-BE49-F238E27FC236}">
                <a16:creationId xmlns:a16="http://schemas.microsoft.com/office/drawing/2014/main" id="{65552238-2D79-1648-AB89-2DEADDA9E2C0}"/>
              </a:ext>
            </a:extLst>
          </p:cNvPr>
          <p:cNvSpPr/>
          <p:nvPr/>
        </p:nvSpPr>
        <p:spPr>
          <a:xfrm flipH="1">
            <a:off x="5671584" y="6247042"/>
            <a:ext cx="1284923" cy="153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99" name="CustomShape 72">
            <a:extLst>
              <a:ext uri="{FF2B5EF4-FFF2-40B4-BE49-F238E27FC236}">
                <a16:creationId xmlns:a16="http://schemas.microsoft.com/office/drawing/2014/main" id="{FC8713AF-B94E-3D48-82A6-5AEA2EA3ADA6}"/>
              </a:ext>
            </a:extLst>
          </p:cNvPr>
          <p:cNvSpPr/>
          <p:nvPr/>
        </p:nvSpPr>
        <p:spPr>
          <a:xfrm flipH="1">
            <a:off x="4429863" y="6247042"/>
            <a:ext cx="1284923" cy="153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100" name="CustomShape 73">
            <a:extLst>
              <a:ext uri="{FF2B5EF4-FFF2-40B4-BE49-F238E27FC236}">
                <a16:creationId xmlns:a16="http://schemas.microsoft.com/office/drawing/2014/main" id="{63AE1328-EA31-0744-B901-732E69DD10C3}"/>
              </a:ext>
            </a:extLst>
          </p:cNvPr>
          <p:cNvSpPr/>
          <p:nvPr/>
        </p:nvSpPr>
        <p:spPr>
          <a:xfrm flipH="1">
            <a:off x="3137308" y="6247042"/>
            <a:ext cx="1284923" cy="153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101" name="CustomShape 35">
            <a:extLst>
              <a:ext uri="{FF2B5EF4-FFF2-40B4-BE49-F238E27FC236}">
                <a16:creationId xmlns:a16="http://schemas.microsoft.com/office/drawing/2014/main" id="{F75B60A3-B188-E948-90AA-D8004111E663}"/>
              </a:ext>
            </a:extLst>
          </p:cNvPr>
          <p:cNvSpPr/>
          <p:nvPr/>
        </p:nvSpPr>
        <p:spPr>
          <a:xfrm>
            <a:off x="4457512" y="6813612"/>
            <a:ext cx="2155320"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dirty="0">
                <a:solidFill>
                  <a:srgbClr val="000000"/>
                </a:solidFill>
                <a:latin typeface="Arial"/>
              </a:rPr>
              <a:t>Index</a:t>
            </a:r>
            <a:r>
              <a:rPr lang="en-US" sz="1400" spc="-1" dirty="0">
                <a:solidFill>
                  <a:srgbClr val="000000"/>
                </a:solidFill>
                <a:latin typeface="Arial"/>
              </a:rPr>
              <a:t> / </a:t>
            </a:r>
            <a:r>
              <a:rPr lang="en-US" sz="1400" b="0" strike="noStrike" spc="-1" dirty="0">
                <a:solidFill>
                  <a:srgbClr val="000000"/>
                </a:solidFill>
                <a:latin typeface="Arial"/>
              </a:rPr>
              <a:t>barcode</a:t>
            </a:r>
          </a:p>
          <a:p>
            <a:pPr>
              <a:lnSpc>
                <a:spcPct val="100000"/>
              </a:lnSpc>
            </a:pPr>
            <a:r>
              <a:rPr lang="en-US" sz="1400" spc="-1" dirty="0">
                <a:solidFill>
                  <a:srgbClr val="000000"/>
                </a:solidFill>
                <a:latin typeface="Arial"/>
              </a:rPr>
              <a:t>(</a:t>
            </a:r>
            <a:r>
              <a:rPr lang="en-US" sz="1400" spc="-1" dirty="0" err="1">
                <a:solidFill>
                  <a:srgbClr val="000000"/>
                </a:solidFill>
                <a:latin typeface="Arial"/>
              </a:rPr>
              <a:t>sampleID</a:t>
            </a:r>
            <a:r>
              <a:rPr lang="en-US" sz="1400" spc="-1" dirty="0">
                <a:solidFill>
                  <a:srgbClr val="000000"/>
                </a:solidFill>
                <a:latin typeface="Arial"/>
              </a:rPr>
              <a:t>)</a:t>
            </a:r>
            <a:endParaRPr lang="en-US" sz="1400" b="0" strike="noStrike" spc="-1" dirty="0">
              <a:latin typeface="Arial"/>
            </a:endParaRPr>
          </a:p>
        </p:txBody>
      </p:sp>
      <p:sp>
        <p:nvSpPr>
          <p:cNvPr id="102" name="Line 37">
            <a:extLst>
              <a:ext uri="{FF2B5EF4-FFF2-40B4-BE49-F238E27FC236}">
                <a16:creationId xmlns:a16="http://schemas.microsoft.com/office/drawing/2014/main" id="{53F5559E-3618-A94F-B1F8-01BB468AB3E1}"/>
              </a:ext>
            </a:extLst>
          </p:cNvPr>
          <p:cNvSpPr/>
          <p:nvPr/>
        </p:nvSpPr>
        <p:spPr>
          <a:xfrm flipV="1">
            <a:off x="5062312" y="6484847"/>
            <a:ext cx="0" cy="2448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03" name="Line 37">
            <a:extLst>
              <a:ext uri="{FF2B5EF4-FFF2-40B4-BE49-F238E27FC236}">
                <a16:creationId xmlns:a16="http://schemas.microsoft.com/office/drawing/2014/main" id="{1F21F7F0-5CB8-3C46-BA1D-8781B9F80D05}"/>
              </a:ext>
            </a:extLst>
          </p:cNvPr>
          <p:cNvSpPr/>
          <p:nvPr/>
        </p:nvSpPr>
        <p:spPr>
          <a:xfrm flipV="1">
            <a:off x="6391202" y="6484847"/>
            <a:ext cx="0" cy="2448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04" name="CustomShape 35">
            <a:extLst>
              <a:ext uri="{FF2B5EF4-FFF2-40B4-BE49-F238E27FC236}">
                <a16:creationId xmlns:a16="http://schemas.microsoft.com/office/drawing/2014/main" id="{47648B2B-E584-504B-9E91-52C28C9EEE71}"/>
              </a:ext>
            </a:extLst>
          </p:cNvPr>
          <p:cNvSpPr/>
          <p:nvPr/>
        </p:nvSpPr>
        <p:spPr>
          <a:xfrm>
            <a:off x="5848730" y="6823849"/>
            <a:ext cx="2155320"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dirty="0">
                <a:solidFill>
                  <a:srgbClr val="000000"/>
                </a:solidFill>
                <a:latin typeface="Arial"/>
              </a:rPr>
              <a:t>Adapter region binding</a:t>
            </a:r>
          </a:p>
          <a:p>
            <a:pPr>
              <a:lnSpc>
                <a:spcPct val="100000"/>
              </a:lnSpc>
            </a:pPr>
            <a:r>
              <a:rPr lang="en-US" sz="1400" spc="-1" dirty="0">
                <a:solidFill>
                  <a:srgbClr val="000000"/>
                </a:solidFill>
                <a:latin typeface="Arial"/>
              </a:rPr>
              <a:t>Sequencing Primer </a:t>
            </a:r>
            <a:endParaRPr lang="en-US" sz="1400" b="0" strike="noStrike" spc="-1" dirty="0">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CustomShape 33"/>
          <p:cNvSpPr/>
          <p:nvPr/>
        </p:nvSpPr>
        <p:spPr>
          <a:xfrm flipH="1" flipV="1">
            <a:off x="7354387" y="3740670"/>
            <a:ext cx="392415" cy="974160"/>
          </a:xfrm>
          <a:prstGeom prst="bentConnector3">
            <a:avLst>
              <a:gd name="adj1" fmla="val 50000"/>
            </a:avLst>
          </a:prstGeom>
          <a:noFill/>
          <a:ln>
            <a:solidFill>
              <a:srgbClr val="000000"/>
            </a:solidFill>
            <a:tailEnd type="triangle" w="med" len="med"/>
          </a:ln>
        </p:spPr>
        <p:style>
          <a:lnRef idx="0">
            <a:scrgbClr r="0" g="0" b="0"/>
          </a:lnRef>
          <a:fillRef idx="0">
            <a:scrgbClr r="0" g="0" b="0"/>
          </a:fillRef>
          <a:effectRef idx="0">
            <a:scrgbClr r="0" g="0" b="0"/>
          </a:effectRef>
          <a:fontRef idx="minor"/>
        </p:style>
      </p:sp>
      <p:sp>
        <p:nvSpPr>
          <p:cNvPr id="356" name="CustomShape 34"/>
          <p:cNvSpPr/>
          <p:nvPr/>
        </p:nvSpPr>
        <p:spPr>
          <a:xfrm flipH="1" flipV="1">
            <a:off x="6899347" y="2984670"/>
            <a:ext cx="1411199" cy="1652073"/>
          </a:xfrm>
          <a:prstGeom prst="bentConnector3">
            <a:avLst>
              <a:gd name="adj1" fmla="val 9657"/>
            </a:avLst>
          </a:prstGeom>
          <a:noFill/>
          <a:ln>
            <a:solidFill>
              <a:srgbClr val="000000"/>
            </a:solidFill>
            <a:tailEnd type="triangle" w="med" len="med"/>
          </a:ln>
        </p:spPr>
        <p:style>
          <a:lnRef idx="0">
            <a:scrgbClr r="0" g="0" b="0"/>
          </a:lnRef>
          <a:fillRef idx="0">
            <a:scrgbClr r="0" g="0" b="0"/>
          </a:fillRef>
          <a:effectRef idx="0">
            <a:scrgbClr r="0" g="0" b="0"/>
          </a:effectRef>
          <a:fontRef idx="minor"/>
        </p:style>
      </p:sp>
      <p:sp>
        <p:nvSpPr>
          <p:cNvPr id="357" name="CustomShape 35"/>
          <p:cNvSpPr/>
          <p:nvPr/>
        </p:nvSpPr>
        <p:spPr>
          <a:xfrm flipH="1" flipV="1">
            <a:off x="5604067" y="2551230"/>
            <a:ext cx="3180505" cy="2073036"/>
          </a:xfrm>
          <a:prstGeom prst="bentConnector3">
            <a:avLst>
              <a:gd name="adj1" fmla="val 4880"/>
            </a:avLst>
          </a:prstGeom>
          <a:noFill/>
          <a:ln>
            <a:solidFill>
              <a:srgbClr val="000000"/>
            </a:solidFill>
            <a:tailEnd type="triangle" w="med" len="med"/>
          </a:ln>
        </p:spPr>
        <p:style>
          <a:lnRef idx="0">
            <a:scrgbClr r="0" g="0" b="0"/>
          </a:lnRef>
          <a:fillRef idx="0">
            <a:scrgbClr r="0" g="0" b="0"/>
          </a:fillRef>
          <a:effectRef idx="0">
            <a:scrgbClr r="0" g="0" b="0"/>
          </a:effectRef>
          <a:fontRef idx="minor"/>
        </p:style>
      </p:sp>
      <p:sp>
        <p:nvSpPr>
          <p:cNvPr id="358" name="CustomShape 36"/>
          <p:cNvSpPr/>
          <p:nvPr/>
        </p:nvSpPr>
        <p:spPr>
          <a:xfrm flipH="1" flipV="1">
            <a:off x="5241187" y="2123550"/>
            <a:ext cx="4092009" cy="2500716"/>
          </a:xfrm>
          <a:prstGeom prst="bentConnector3">
            <a:avLst>
              <a:gd name="adj1" fmla="val 4937"/>
            </a:avLst>
          </a:prstGeom>
          <a:noFill/>
          <a:ln>
            <a:solidFill>
              <a:srgbClr val="000000"/>
            </a:solidFill>
            <a:tailEnd type="triangle" w="med" len="med"/>
          </a:ln>
        </p:spPr>
        <p:style>
          <a:lnRef idx="0">
            <a:scrgbClr r="0" g="0" b="0"/>
          </a:lnRef>
          <a:fillRef idx="0">
            <a:scrgbClr r="0" g="0" b="0"/>
          </a:fillRef>
          <a:effectRef idx="0">
            <a:scrgbClr r="0" g="0" b="0"/>
          </a:effectRef>
          <a:fontRef idx="minor"/>
        </p:style>
      </p:sp>
      <p:sp>
        <p:nvSpPr>
          <p:cNvPr id="40" name="Rectangle 39">
            <a:extLst>
              <a:ext uri="{FF2B5EF4-FFF2-40B4-BE49-F238E27FC236}">
                <a16:creationId xmlns:a16="http://schemas.microsoft.com/office/drawing/2014/main" id="{B5EDCF2E-F4CC-3F4B-B547-A8BAD604E167}"/>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323" name="CustomShape 1"/>
          <p:cNvSpPr/>
          <p:nvPr/>
        </p:nvSpPr>
        <p:spPr>
          <a:xfrm>
            <a:off x="477307" y="4368150"/>
            <a:ext cx="7411151"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324" name="CustomShape 2"/>
          <p:cNvSpPr/>
          <p:nvPr/>
        </p:nvSpPr>
        <p:spPr>
          <a:xfrm>
            <a:off x="2290267" y="4368150"/>
            <a:ext cx="561959"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325" name="CustomShape 3"/>
          <p:cNvSpPr/>
          <p:nvPr/>
        </p:nvSpPr>
        <p:spPr>
          <a:xfrm>
            <a:off x="2107388" y="4368150"/>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326" name="CustomShape 4"/>
          <p:cNvSpPr/>
          <p:nvPr/>
        </p:nvSpPr>
        <p:spPr>
          <a:xfrm flipH="1">
            <a:off x="1557308" y="436815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327" name="CustomShape 5"/>
          <p:cNvSpPr/>
          <p:nvPr/>
        </p:nvSpPr>
        <p:spPr>
          <a:xfrm flipH="1">
            <a:off x="1008668" y="436815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328" name="CustomShape 6"/>
          <p:cNvSpPr/>
          <p:nvPr/>
        </p:nvSpPr>
        <p:spPr>
          <a:xfrm flipH="1">
            <a:off x="460028" y="436815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329" name="CustomShape 7"/>
          <p:cNvSpPr/>
          <p:nvPr/>
        </p:nvSpPr>
        <p:spPr>
          <a:xfrm>
            <a:off x="4342988" y="4423590"/>
            <a:ext cx="208044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 5'</a:t>
            </a:r>
            <a:endParaRPr lang="en-US" sz="1800" b="0" strike="noStrike" spc="-1" dirty="0">
              <a:latin typeface="Arial"/>
            </a:endParaRPr>
          </a:p>
        </p:txBody>
      </p:sp>
      <p:sp>
        <p:nvSpPr>
          <p:cNvPr id="330" name="CustomShape 8"/>
          <p:cNvSpPr/>
          <p:nvPr/>
        </p:nvSpPr>
        <p:spPr>
          <a:xfrm>
            <a:off x="2263155" y="4450358"/>
            <a:ext cx="635399"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515F</a:t>
            </a:r>
            <a:endParaRPr lang="en-US" sz="1500" b="0" strike="noStrike" spc="-1" dirty="0">
              <a:latin typeface="Arial"/>
            </a:endParaRPr>
          </a:p>
        </p:txBody>
      </p:sp>
      <p:sp>
        <p:nvSpPr>
          <p:cNvPr id="331" name="CustomShape 9"/>
          <p:cNvSpPr/>
          <p:nvPr/>
        </p:nvSpPr>
        <p:spPr>
          <a:xfrm>
            <a:off x="1561682" y="4322586"/>
            <a:ext cx="5446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Rd1 SP</a:t>
            </a:r>
            <a:endParaRPr lang="en-US" sz="1500" b="0" strike="noStrike" spc="-1" dirty="0">
              <a:latin typeface="Arial"/>
            </a:endParaRPr>
          </a:p>
        </p:txBody>
      </p:sp>
      <p:sp>
        <p:nvSpPr>
          <p:cNvPr id="332" name="CustomShape 10"/>
          <p:cNvSpPr/>
          <p:nvPr/>
        </p:nvSpPr>
        <p:spPr>
          <a:xfrm>
            <a:off x="1080668" y="443871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i2</a:t>
            </a:r>
            <a:endParaRPr lang="en-US" sz="1500" b="0" strike="noStrike" spc="-1" dirty="0">
              <a:latin typeface="Arial"/>
            </a:endParaRPr>
          </a:p>
        </p:txBody>
      </p:sp>
      <p:sp>
        <p:nvSpPr>
          <p:cNvPr id="333" name="CustomShape 11"/>
          <p:cNvSpPr/>
          <p:nvPr/>
        </p:nvSpPr>
        <p:spPr>
          <a:xfrm>
            <a:off x="539588" y="443871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P5</a:t>
            </a:r>
            <a:endParaRPr lang="en-US" sz="1500" b="0" strike="noStrike" spc="-1">
              <a:latin typeface="Arial"/>
            </a:endParaRPr>
          </a:p>
        </p:txBody>
      </p:sp>
      <p:sp>
        <p:nvSpPr>
          <p:cNvPr id="334" name="Line 12"/>
          <p:cNvSpPr/>
          <p:nvPr/>
        </p:nvSpPr>
        <p:spPr>
          <a:xfrm flipV="1">
            <a:off x="679268" y="2344230"/>
            <a:ext cx="0" cy="189072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35" name="CustomShape 13"/>
          <p:cNvSpPr/>
          <p:nvPr/>
        </p:nvSpPr>
        <p:spPr>
          <a:xfrm>
            <a:off x="313507" y="1978470"/>
            <a:ext cx="4971539"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i="1" strike="noStrike" spc="-1" dirty="0">
                <a:solidFill>
                  <a:srgbClr val="000000"/>
                </a:solidFill>
                <a:latin typeface="Arial"/>
              </a:rPr>
              <a:t>Binding Regions:</a:t>
            </a:r>
            <a:r>
              <a:rPr lang="en-US" sz="1400" b="0" strike="noStrike" spc="-1" dirty="0">
                <a:solidFill>
                  <a:srgbClr val="000000"/>
                </a:solidFill>
                <a:latin typeface="Arial"/>
              </a:rPr>
              <a:t> complementary to the Flow Cell sequences</a:t>
            </a:r>
            <a:endParaRPr lang="en-US" sz="1400" b="0" strike="noStrike" spc="-1" dirty="0">
              <a:latin typeface="Arial"/>
            </a:endParaRPr>
          </a:p>
        </p:txBody>
      </p:sp>
      <p:sp>
        <p:nvSpPr>
          <p:cNvPr id="336" name="Line 14"/>
          <p:cNvSpPr/>
          <p:nvPr/>
        </p:nvSpPr>
        <p:spPr>
          <a:xfrm flipV="1">
            <a:off x="1255268" y="2748870"/>
            <a:ext cx="0" cy="146304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37" name="CustomShape 15"/>
          <p:cNvSpPr/>
          <p:nvPr/>
        </p:nvSpPr>
        <p:spPr>
          <a:xfrm>
            <a:off x="912548" y="2407590"/>
            <a:ext cx="4691520"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i="1" strike="noStrike" spc="-1">
                <a:solidFill>
                  <a:srgbClr val="000000"/>
                </a:solidFill>
                <a:latin typeface="Arial"/>
              </a:rPr>
              <a:t>Index</a:t>
            </a:r>
            <a:r>
              <a:rPr lang="en-US" sz="1400" b="0" strike="noStrike" spc="-1">
                <a:solidFill>
                  <a:srgbClr val="000000"/>
                </a:solidFill>
                <a:latin typeface="Arial"/>
              </a:rPr>
              <a:t>: biological sample identifier, allows you to multiplex</a:t>
            </a:r>
            <a:endParaRPr lang="en-US" sz="1400" b="0" strike="noStrike" spc="-1">
              <a:latin typeface="Arial"/>
            </a:endParaRPr>
          </a:p>
        </p:txBody>
      </p:sp>
      <p:sp>
        <p:nvSpPr>
          <p:cNvPr id="338" name="Line 16"/>
          <p:cNvSpPr/>
          <p:nvPr/>
        </p:nvSpPr>
        <p:spPr>
          <a:xfrm flipV="1">
            <a:off x="1795268" y="3167190"/>
            <a:ext cx="0" cy="10684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39" name="CustomShape 17"/>
          <p:cNvSpPr/>
          <p:nvPr/>
        </p:nvSpPr>
        <p:spPr>
          <a:xfrm>
            <a:off x="1452908" y="2839590"/>
            <a:ext cx="5447520"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i="1" strike="noStrike" spc="-1" dirty="0">
                <a:solidFill>
                  <a:srgbClr val="000000"/>
                </a:solidFill>
                <a:latin typeface="Arial"/>
              </a:rPr>
              <a:t>SP binding</a:t>
            </a:r>
            <a:r>
              <a:rPr lang="en-US" sz="1400" b="0" strike="noStrike" spc="-1" dirty="0">
                <a:solidFill>
                  <a:srgbClr val="000000"/>
                </a:solidFill>
                <a:latin typeface="Arial"/>
              </a:rPr>
              <a:t>: attachment sites for Sequencing Primers</a:t>
            </a:r>
            <a:endParaRPr lang="en-US" sz="1400" b="0" strike="noStrike" spc="-1" dirty="0">
              <a:latin typeface="Arial"/>
            </a:endParaRPr>
          </a:p>
        </p:txBody>
      </p:sp>
      <p:sp>
        <p:nvSpPr>
          <p:cNvPr id="340" name="Line 18"/>
          <p:cNvSpPr/>
          <p:nvPr/>
        </p:nvSpPr>
        <p:spPr>
          <a:xfrm flipV="1">
            <a:off x="2191628" y="3521430"/>
            <a:ext cx="0" cy="74304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41" name="CustomShape 19"/>
          <p:cNvSpPr/>
          <p:nvPr/>
        </p:nvSpPr>
        <p:spPr>
          <a:xfrm>
            <a:off x="1849268" y="3261870"/>
            <a:ext cx="4316040"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i="1" strike="noStrike" spc="-1" dirty="0">
                <a:solidFill>
                  <a:srgbClr val="000000"/>
                </a:solidFill>
                <a:latin typeface="Arial"/>
              </a:rPr>
              <a:t>Random Ns</a:t>
            </a:r>
            <a:r>
              <a:rPr lang="en-US" sz="1400" b="0" strike="noStrike" spc="-1" dirty="0">
                <a:solidFill>
                  <a:srgbClr val="000000"/>
                </a:solidFill>
                <a:latin typeface="Arial"/>
              </a:rPr>
              <a:t>:  to improve sequencing and clustering</a:t>
            </a:r>
            <a:endParaRPr lang="en-US" sz="1400" b="0" strike="noStrike" spc="-1" dirty="0">
              <a:latin typeface="Arial"/>
            </a:endParaRPr>
          </a:p>
        </p:txBody>
      </p:sp>
      <p:sp>
        <p:nvSpPr>
          <p:cNvPr id="342" name="Line 20"/>
          <p:cNvSpPr/>
          <p:nvPr/>
        </p:nvSpPr>
        <p:spPr>
          <a:xfrm flipV="1">
            <a:off x="2479628" y="3898710"/>
            <a:ext cx="0" cy="36612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43" name="CustomShape 21"/>
          <p:cNvSpPr/>
          <p:nvPr/>
        </p:nvSpPr>
        <p:spPr>
          <a:xfrm>
            <a:off x="2281268" y="3585870"/>
            <a:ext cx="5072760" cy="31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i="1" strike="noStrike" spc="-1" dirty="0" err="1">
                <a:solidFill>
                  <a:srgbClr val="000000"/>
                </a:solidFill>
                <a:latin typeface="Arial"/>
              </a:rPr>
              <a:t>UserPrimer</a:t>
            </a:r>
            <a:r>
              <a:rPr lang="en-US" sz="1400" b="0" strike="noStrike" spc="-1" dirty="0">
                <a:solidFill>
                  <a:srgbClr val="000000"/>
                </a:solidFill>
                <a:latin typeface="Arial"/>
              </a:rPr>
              <a:t>: this is the primer you used for gene amplification </a:t>
            </a:r>
            <a:endParaRPr lang="en-US" sz="1400" b="0" strike="noStrike" spc="-1" dirty="0">
              <a:latin typeface="Arial"/>
            </a:endParaRPr>
          </a:p>
        </p:txBody>
      </p:sp>
      <p:sp>
        <p:nvSpPr>
          <p:cNvPr id="346" name="CustomShape 24"/>
          <p:cNvSpPr/>
          <p:nvPr/>
        </p:nvSpPr>
        <p:spPr>
          <a:xfrm flipH="1" flipV="1">
            <a:off x="7371309" y="4364527"/>
            <a:ext cx="561959"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347" name="CustomShape 25"/>
          <p:cNvSpPr/>
          <p:nvPr/>
        </p:nvSpPr>
        <p:spPr>
          <a:xfrm flipV="1">
            <a:off x="7937948" y="4364527"/>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348" name="CustomShape 26"/>
          <p:cNvSpPr/>
          <p:nvPr/>
        </p:nvSpPr>
        <p:spPr>
          <a:xfrm flipV="1">
            <a:off x="8486588" y="4364527"/>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349" name="CustomShape 27"/>
          <p:cNvSpPr/>
          <p:nvPr/>
        </p:nvSpPr>
        <p:spPr>
          <a:xfrm flipV="1">
            <a:off x="9035228" y="4364527"/>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352" name="CustomShape 30"/>
          <p:cNvSpPr/>
          <p:nvPr/>
        </p:nvSpPr>
        <p:spPr>
          <a:xfrm>
            <a:off x="7961556" y="4335063"/>
            <a:ext cx="53100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Rd2</a:t>
            </a:r>
          </a:p>
          <a:p>
            <a:pPr>
              <a:lnSpc>
                <a:spcPct val="100000"/>
              </a:lnSpc>
            </a:pPr>
            <a:r>
              <a:rPr lang="en-US" sz="1500" spc="-1" dirty="0">
                <a:solidFill>
                  <a:srgbClr val="000000"/>
                </a:solidFill>
                <a:latin typeface="Arial"/>
              </a:rPr>
              <a:t>SP</a:t>
            </a:r>
            <a:endParaRPr lang="en-US" sz="1500" b="0" strike="noStrike" spc="-1" dirty="0">
              <a:latin typeface="Arial"/>
            </a:endParaRPr>
          </a:p>
        </p:txBody>
      </p:sp>
      <p:sp>
        <p:nvSpPr>
          <p:cNvPr id="353" name="CustomShape 31"/>
          <p:cNvSpPr/>
          <p:nvPr/>
        </p:nvSpPr>
        <p:spPr>
          <a:xfrm>
            <a:off x="8642108" y="4444087"/>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i1</a:t>
            </a:r>
            <a:endParaRPr lang="en-US" sz="1500" b="0" strike="noStrike" spc="-1" dirty="0">
              <a:latin typeface="Arial"/>
            </a:endParaRPr>
          </a:p>
        </p:txBody>
      </p:sp>
      <p:sp>
        <p:nvSpPr>
          <p:cNvPr id="354" name="CustomShape 32"/>
          <p:cNvSpPr/>
          <p:nvPr/>
        </p:nvSpPr>
        <p:spPr>
          <a:xfrm>
            <a:off x="9088148" y="4428247"/>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P7</a:t>
            </a:r>
            <a:endParaRPr lang="en-US" sz="1500" b="0" strike="noStrike" spc="-1">
              <a:latin typeface="Arial"/>
            </a:endParaRPr>
          </a:p>
        </p:txBody>
      </p:sp>
      <p:sp>
        <p:nvSpPr>
          <p:cNvPr id="360" name="TextShape 38"/>
          <p:cNvSpPr txBox="1"/>
          <p:nvPr/>
        </p:nvSpPr>
        <p:spPr>
          <a:xfrm>
            <a:off x="1117440" y="-28720"/>
            <a:ext cx="8605058" cy="761320"/>
          </a:xfrm>
          <a:prstGeom prst="rect">
            <a:avLst/>
          </a:prstGeom>
          <a:noFill/>
          <a:ln>
            <a:noFill/>
          </a:ln>
        </p:spPr>
        <p:txBody>
          <a:bodyPr lIns="90000" tIns="45000" rIns="90000" bIns="45000">
            <a:noAutofit/>
          </a:bodyPr>
          <a:lstStyle/>
          <a:p>
            <a:r>
              <a:rPr lang="en-US" sz="4800" b="0" strike="noStrike" spc="-1" dirty="0">
                <a:solidFill>
                  <a:schemeClr val="bg1"/>
                </a:solidFill>
                <a:latin typeface="BetecknaGS"/>
              </a:rPr>
              <a:t>Anatomy of an Illumina Template</a:t>
            </a:r>
            <a:endParaRPr lang="en-US" sz="4800" b="0" strike="noStrike" spc="-1" dirty="0">
              <a:solidFill>
                <a:schemeClr val="bg1"/>
              </a:solidFill>
              <a:latin typeface="Arial"/>
            </a:endParaRPr>
          </a:p>
        </p:txBody>
      </p:sp>
      <p:sp>
        <p:nvSpPr>
          <p:cNvPr id="3" name="Rectangle 2">
            <a:extLst>
              <a:ext uri="{FF2B5EF4-FFF2-40B4-BE49-F238E27FC236}">
                <a16:creationId xmlns:a16="http://schemas.microsoft.com/office/drawing/2014/main" id="{DCFBE3EE-15C1-014B-91EB-7E3DFFA2AD5C}"/>
              </a:ext>
            </a:extLst>
          </p:cNvPr>
          <p:cNvSpPr/>
          <p:nvPr/>
        </p:nvSpPr>
        <p:spPr>
          <a:xfrm>
            <a:off x="2270528" y="5081310"/>
            <a:ext cx="581698" cy="307777"/>
          </a:xfrm>
          <a:prstGeom prst="rect">
            <a:avLst/>
          </a:prstGeom>
        </p:spPr>
        <p:txBody>
          <a:bodyPr wrap="square">
            <a:spAutoFit/>
          </a:bodyPr>
          <a:lstStyle/>
          <a:p>
            <a:r>
              <a:rPr lang="en-US" sz="1400" spc="-1" dirty="0">
                <a:solidFill>
                  <a:srgbClr val="000000"/>
                </a:solidFill>
              </a:rPr>
              <a:t>19bp</a:t>
            </a:r>
            <a:endParaRPr lang="en-CH" sz="1400" dirty="0"/>
          </a:p>
        </p:txBody>
      </p:sp>
      <p:sp>
        <p:nvSpPr>
          <p:cNvPr id="45" name="CustomShape 8">
            <a:extLst>
              <a:ext uri="{FF2B5EF4-FFF2-40B4-BE49-F238E27FC236}">
                <a16:creationId xmlns:a16="http://schemas.microsoft.com/office/drawing/2014/main" id="{07839F30-41E7-FB40-B0C5-1206AA7065CE}"/>
              </a:ext>
            </a:extLst>
          </p:cNvPr>
          <p:cNvSpPr/>
          <p:nvPr/>
        </p:nvSpPr>
        <p:spPr>
          <a:xfrm>
            <a:off x="7344248" y="4438710"/>
            <a:ext cx="765539"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806R</a:t>
            </a:r>
            <a:endParaRPr lang="en-US" sz="1500" b="0" strike="noStrike" spc="-1" dirty="0">
              <a:latin typeface="Arial"/>
            </a:endParaRPr>
          </a:p>
        </p:txBody>
      </p:sp>
      <p:sp>
        <p:nvSpPr>
          <p:cNvPr id="46" name="Rectangle 45">
            <a:extLst>
              <a:ext uri="{FF2B5EF4-FFF2-40B4-BE49-F238E27FC236}">
                <a16:creationId xmlns:a16="http://schemas.microsoft.com/office/drawing/2014/main" id="{C28C1608-5CB2-FF4C-9CEC-5863B4D63D8F}"/>
              </a:ext>
            </a:extLst>
          </p:cNvPr>
          <p:cNvSpPr/>
          <p:nvPr/>
        </p:nvSpPr>
        <p:spPr>
          <a:xfrm>
            <a:off x="7351570" y="5030741"/>
            <a:ext cx="581698" cy="307777"/>
          </a:xfrm>
          <a:prstGeom prst="rect">
            <a:avLst/>
          </a:prstGeom>
        </p:spPr>
        <p:txBody>
          <a:bodyPr wrap="none">
            <a:spAutoFit/>
          </a:bodyPr>
          <a:lstStyle/>
          <a:p>
            <a:r>
              <a:rPr lang="en-US" sz="1400" spc="-1" dirty="0">
                <a:solidFill>
                  <a:srgbClr val="000000"/>
                </a:solidFill>
              </a:rPr>
              <a:t>20bp</a:t>
            </a:r>
            <a:endParaRPr lang="en-CH" sz="1400" dirty="0"/>
          </a:p>
        </p:txBody>
      </p:sp>
      <p:sp>
        <p:nvSpPr>
          <p:cNvPr id="47" name="CustomShape 36">
            <a:extLst>
              <a:ext uri="{FF2B5EF4-FFF2-40B4-BE49-F238E27FC236}">
                <a16:creationId xmlns:a16="http://schemas.microsoft.com/office/drawing/2014/main" id="{8E62DE8D-2486-0041-9418-8655774FB2F3}"/>
              </a:ext>
            </a:extLst>
          </p:cNvPr>
          <p:cNvSpPr/>
          <p:nvPr/>
        </p:nvSpPr>
        <p:spPr>
          <a:xfrm rot="16199400">
            <a:off x="2462981" y="4734529"/>
            <a:ext cx="210515" cy="483044"/>
          </a:xfrm>
          <a:custGeom>
            <a:avLst/>
            <a:gdLst/>
            <a:ahLst/>
            <a:cxnLst/>
            <a:rect l="l" t="t" r="r" b="b"/>
            <a:pathLst>
              <a:path w="510" h="4477">
                <a:moveTo>
                  <a:pt x="509" y="0"/>
                </a:moveTo>
                <a:cubicBezTo>
                  <a:pt x="382" y="0"/>
                  <a:pt x="255" y="186"/>
                  <a:pt x="255" y="373"/>
                </a:cubicBezTo>
                <a:lnTo>
                  <a:pt x="255" y="1865"/>
                </a:lnTo>
                <a:cubicBezTo>
                  <a:pt x="255" y="2051"/>
                  <a:pt x="128" y="2238"/>
                  <a:pt x="0" y="2238"/>
                </a:cubicBezTo>
                <a:cubicBezTo>
                  <a:pt x="128" y="2238"/>
                  <a:pt x="255" y="2424"/>
                  <a:pt x="255" y="2611"/>
                </a:cubicBezTo>
                <a:lnTo>
                  <a:pt x="255" y="4103"/>
                </a:lnTo>
                <a:cubicBezTo>
                  <a:pt x="255" y="4289"/>
                  <a:pt x="382" y="4476"/>
                  <a:pt x="509" y="4476"/>
                </a:cubicBezTo>
              </a:path>
            </a:pathLst>
          </a:custGeom>
          <a:noFill/>
          <a:ln w="18360">
            <a:solidFill>
              <a:schemeClr val="tx1"/>
            </a:solidFill>
            <a:round/>
          </a:ln>
        </p:spPr>
        <p:style>
          <a:lnRef idx="0">
            <a:scrgbClr r="0" g="0" b="0"/>
          </a:lnRef>
          <a:fillRef idx="0">
            <a:scrgbClr r="0" g="0" b="0"/>
          </a:fillRef>
          <a:effectRef idx="0">
            <a:scrgbClr r="0" g="0" b="0"/>
          </a:effectRef>
          <a:fontRef idx="minor"/>
        </p:style>
      </p:sp>
      <p:sp>
        <p:nvSpPr>
          <p:cNvPr id="48" name="CustomShape 36">
            <a:extLst>
              <a:ext uri="{FF2B5EF4-FFF2-40B4-BE49-F238E27FC236}">
                <a16:creationId xmlns:a16="http://schemas.microsoft.com/office/drawing/2014/main" id="{1BE98836-7929-1F42-8ECF-89B77EEC03FD}"/>
              </a:ext>
            </a:extLst>
          </p:cNvPr>
          <p:cNvSpPr/>
          <p:nvPr/>
        </p:nvSpPr>
        <p:spPr>
          <a:xfrm rot="16199400">
            <a:off x="7547031" y="4706272"/>
            <a:ext cx="210515" cy="483044"/>
          </a:xfrm>
          <a:custGeom>
            <a:avLst/>
            <a:gdLst/>
            <a:ahLst/>
            <a:cxnLst/>
            <a:rect l="l" t="t" r="r" b="b"/>
            <a:pathLst>
              <a:path w="510" h="4477">
                <a:moveTo>
                  <a:pt x="509" y="0"/>
                </a:moveTo>
                <a:cubicBezTo>
                  <a:pt x="382" y="0"/>
                  <a:pt x="255" y="186"/>
                  <a:pt x="255" y="373"/>
                </a:cubicBezTo>
                <a:lnTo>
                  <a:pt x="255" y="1865"/>
                </a:lnTo>
                <a:cubicBezTo>
                  <a:pt x="255" y="2051"/>
                  <a:pt x="128" y="2238"/>
                  <a:pt x="0" y="2238"/>
                </a:cubicBezTo>
                <a:cubicBezTo>
                  <a:pt x="128" y="2238"/>
                  <a:pt x="255" y="2424"/>
                  <a:pt x="255" y="2611"/>
                </a:cubicBezTo>
                <a:lnTo>
                  <a:pt x="255" y="4103"/>
                </a:lnTo>
                <a:cubicBezTo>
                  <a:pt x="255" y="4289"/>
                  <a:pt x="382" y="4476"/>
                  <a:pt x="509" y="4476"/>
                </a:cubicBezTo>
              </a:path>
            </a:pathLst>
          </a:custGeom>
          <a:noFill/>
          <a:ln w="18360">
            <a:solidFill>
              <a:schemeClr val="tx1"/>
            </a:solidFill>
            <a:round/>
          </a:ln>
        </p:spPr>
        <p:style>
          <a:lnRef idx="0">
            <a:scrgbClr r="0" g="0" b="0"/>
          </a:lnRef>
          <a:fillRef idx="0">
            <a:scrgbClr r="0" g="0" b="0"/>
          </a:fillRef>
          <a:effectRef idx="0">
            <a:scrgbClr r="0" g="0" b="0"/>
          </a:effectRef>
          <a:fontRef idx="minor"/>
        </p:style>
      </p:sp>
      <p:sp>
        <p:nvSpPr>
          <p:cNvPr id="50" name="Rectangle 49">
            <a:extLst>
              <a:ext uri="{FF2B5EF4-FFF2-40B4-BE49-F238E27FC236}">
                <a16:creationId xmlns:a16="http://schemas.microsoft.com/office/drawing/2014/main" id="{8A00E3F0-125F-404D-B668-7039037EC5A0}"/>
              </a:ext>
            </a:extLst>
          </p:cNvPr>
          <p:cNvSpPr/>
          <p:nvPr/>
        </p:nvSpPr>
        <p:spPr>
          <a:xfrm>
            <a:off x="4817648" y="5616851"/>
            <a:ext cx="755314" cy="307777"/>
          </a:xfrm>
          <a:prstGeom prst="rect">
            <a:avLst/>
          </a:prstGeom>
        </p:spPr>
        <p:txBody>
          <a:bodyPr wrap="square">
            <a:spAutoFit/>
          </a:bodyPr>
          <a:lstStyle/>
          <a:p>
            <a:r>
              <a:rPr lang="en-US" sz="1400" spc="-1" dirty="0">
                <a:solidFill>
                  <a:srgbClr val="000000"/>
                </a:solidFill>
              </a:rPr>
              <a:t>292 bp</a:t>
            </a:r>
            <a:endParaRPr lang="en-CH" sz="1400" dirty="0"/>
          </a:p>
        </p:txBody>
      </p:sp>
      <p:cxnSp>
        <p:nvCxnSpPr>
          <p:cNvPr id="5" name="Straight Connector 4">
            <a:extLst>
              <a:ext uri="{FF2B5EF4-FFF2-40B4-BE49-F238E27FC236}">
                <a16:creationId xmlns:a16="http://schemas.microsoft.com/office/drawing/2014/main" id="{B4CF55AD-94A8-4A46-B373-B1B70159C1FE}"/>
              </a:ext>
            </a:extLst>
          </p:cNvPr>
          <p:cNvCxnSpPr/>
          <p:nvPr/>
        </p:nvCxnSpPr>
        <p:spPr>
          <a:xfrm>
            <a:off x="2326698" y="5616851"/>
            <a:ext cx="5606570" cy="0"/>
          </a:xfrm>
          <a:prstGeom prst="line">
            <a:avLst/>
          </a:prstGeom>
          <a:ln>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2" name="Picture 361"/>
          <p:cNvPicPr/>
          <p:nvPr/>
        </p:nvPicPr>
        <p:blipFill>
          <a:blip r:embed="rId2"/>
          <a:stretch/>
        </p:blipFill>
        <p:spPr>
          <a:xfrm>
            <a:off x="2834640" y="0"/>
            <a:ext cx="7234560" cy="7559280"/>
          </a:xfrm>
          <a:prstGeom prst="rect">
            <a:avLst/>
          </a:prstGeom>
          <a:ln>
            <a:noFill/>
          </a:ln>
        </p:spPr>
      </p:pic>
      <p:sp>
        <p:nvSpPr>
          <p:cNvPr id="4" name="Rectangle 3">
            <a:extLst>
              <a:ext uri="{FF2B5EF4-FFF2-40B4-BE49-F238E27FC236}">
                <a16:creationId xmlns:a16="http://schemas.microsoft.com/office/drawing/2014/main" id="{CD55B552-A13B-9A4E-B472-332BB6A2F2B5}"/>
              </a:ext>
            </a:extLst>
          </p:cNvPr>
          <p:cNvSpPr/>
          <p:nvPr/>
        </p:nvSpPr>
        <p:spPr>
          <a:xfrm>
            <a:off x="-26060" y="0"/>
            <a:ext cx="2860700" cy="24638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361" name="TextShape 1"/>
          <p:cNvSpPr txBox="1"/>
          <p:nvPr/>
        </p:nvSpPr>
        <p:spPr>
          <a:xfrm>
            <a:off x="-114960" y="450180"/>
            <a:ext cx="3086760" cy="1683420"/>
          </a:xfrm>
          <a:prstGeom prst="rect">
            <a:avLst/>
          </a:prstGeom>
          <a:noFill/>
          <a:ln>
            <a:noFill/>
          </a:ln>
        </p:spPr>
        <p:txBody>
          <a:bodyPr lIns="90000" tIns="45000" rIns="90000" bIns="45000">
            <a:noAutofit/>
          </a:bodyPr>
          <a:lstStyle/>
          <a:p>
            <a:r>
              <a:rPr lang="en-US" sz="4800" b="0" strike="noStrike" spc="-1" dirty="0">
                <a:solidFill>
                  <a:schemeClr val="bg1"/>
                </a:solidFill>
                <a:latin typeface="BetecknaGS"/>
              </a:rPr>
              <a:t>Illumina </a:t>
            </a:r>
            <a:endParaRPr lang="en-US" sz="4800" b="0" strike="noStrike" spc="-1" dirty="0">
              <a:solidFill>
                <a:schemeClr val="bg1"/>
              </a:solidFill>
              <a:latin typeface="Arial"/>
            </a:endParaRPr>
          </a:p>
          <a:p>
            <a:r>
              <a:rPr lang="en-US" sz="4800" b="0" strike="noStrike" spc="-1" dirty="0">
                <a:solidFill>
                  <a:schemeClr val="bg1"/>
                </a:solidFill>
                <a:latin typeface="BetecknaGS"/>
              </a:rPr>
              <a:t>Sequencing </a:t>
            </a:r>
            <a:endParaRPr lang="en-US" sz="4800" b="0" strike="noStrike" spc="-1" dirty="0">
              <a:solidFill>
                <a:schemeClr val="bg1"/>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9E6833-A86D-0E40-B88D-6AE77D76C39E}"/>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82" name="CustomShape 1"/>
          <p:cNvSpPr/>
          <p:nvPr/>
        </p:nvSpPr>
        <p:spPr>
          <a:xfrm>
            <a:off x="457200" y="-33120"/>
            <a:ext cx="923544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Studying Bacteria...</a:t>
            </a:r>
          </a:p>
        </p:txBody>
      </p:sp>
      <p:sp>
        <p:nvSpPr>
          <p:cNvPr id="83" name="CustomShape 2"/>
          <p:cNvSpPr/>
          <p:nvPr/>
        </p:nvSpPr>
        <p:spPr>
          <a:xfrm>
            <a:off x="4369680" y="3608340"/>
            <a:ext cx="5394960" cy="1279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400" b="1" strike="noStrike" spc="-1" dirty="0">
                <a:solidFill>
                  <a:srgbClr val="000000"/>
                </a:solidFill>
                <a:latin typeface="FreeSerif"/>
              </a:rPr>
              <a:t>How do we study organisms that...</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000000"/>
                </a:solidFill>
                <a:latin typeface="FreeSerif"/>
              </a:rPr>
              <a:t>- are morphologically indistinguishable?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000000"/>
                </a:solidFill>
                <a:latin typeface="FreeSerif"/>
              </a:rPr>
              <a:t>- are phenotypically redundant?</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000000"/>
                </a:solidFill>
                <a:latin typeface="FreeSerif"/>
              </a:rPr>
              <a:t>- are unculturable?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000000"/>
                </a:solidFill>
                <a:latin typeface="FreeSerif"/>
              </a:rPr>
              <a:t>- are uncountable?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000000"/>
                </a:solidFill>
                <a:latin typeface="FreeSerif"/>
              </a:rPr>
              <a:t>- have no clear species boundaries?</a:t>
            </a:r>
            <a:endParaRPr lang="en-US" sz="2400" b="0" strike="noStrike" spc="-1" dirty="0">
              <a:latin typeface="FreeSerif"/>
            </a:endParaRPr>
          </a:p>
        </p:txBody>
      </p:sp>
      <p:grpSp>
        <p:nvGrpSpPr>
          <p:cNvPr id="84" name="Group 3"/>
          <p:cNvGrpSpPr/>
          <p:nvPr/>
        </p:nvGrpSpPr>
        <p:grpSpPr>
          <a:xfrm>
            <a:off x="81186" y="2828940"/>
            <a:ext cx="3837600" cy="3168000"/>
            <a:chOff x="25200" y="2409840"/>
            <a:chExt cx="3837600" cy="3168000"/>
          </a:xfrm>
        </p:grpSpPr>
        <p:pic>
          <p:nvPicPr>
            <p:cNvPr id="85" name="Picture 84"/>
            <p:cNvPicPr/>
            <p:nvPr/>
          </p:nvPicPr>
          <p:blipFill>
            <a:blip r:embed="rId3"/>
            <a:stretch/>
          </p:blipFill>
          <p:spPr>
            <a:xfrm>
              <a:off x="25200" y="2409840"/>
              <a:ext cx="3837600" cy="3168000"/>
            </a:xfrm>
            <a:prstGeom prst="rect">
              <a:avLst/>
            </a:prstGeom>
            <a:ln>
              <a:noFill/>
            </a:ln>
          </p:spPr>
        </p:pic>
      </p:grpSp>
      <p:sp>
        <p:nvSpPr>
          <p:cNvPr id="86" name="TextShape 4"/>
          <p:cNvSpPr txBox="1"/>
          <p:nvPr/>
        </p:nvSpPr>
        <p:spPr>
          <a:xfrm>
            <a:off x="360180" y="1514975"/>
            <a:ext cx="3269880" cy="941040"/>
          </a:xfrm>
          <a:prstGeom prst="rect">
            <a:avLst/>
          </a:prstGeom>
          <a:noFill/>
          <a:ln>
            <a:noFill/>
          </a:ln>
        </p:spPr>
        <p:txBody>
          <a:bodyPr lIns="90000" tIns="45000" rIns="90000" bIns="45000">
            <a:noAutofit/>
          </a:bodyPr>
          <a:lstStyle/>
          <a:p>
            <a:pPr algn="ctr"/>
            <a:r>
              <a:rPr lang="en-US" sz="2800" b="0" strike="noStrike" spc="-1">
                <a:solidFill>
                  <a:srgbClr val="000000"/>
                </a:solidFill>
                <a:latin typeface="BetecknaGS"/>
              </a:rPr>
              <a:t>The Great </a:t>
            </a:r>
            <a:endParaRPr lang="en-US" sz="2800" b="0" strike="noStrike" spc="-1">
              <a:latin typeface="Arial"/>
            </a:endParaRPr>
          </a:p>
          <a:p>
            <a:pPr algn="ctr"/>
            <a:r>
              <a:rPr lang="en-US" sz="2800" b="0" strike="noStrike" spc="-1">
                <a:solidFill>
                  <a:srgbClr val="000000"/>
                </a:solidFill>
                <a:latin typeface="BetecknaGS"/>
              </a:rPr>
              <a:t>Plate Count Anomaly</a:t>
            </a:r>
            <a:endParaRPr lang="en-US" sz="2800" b="0" strike="noStrike" spc="-1">
              <a:latin typeface="Arial"/>
            </a:endParaRPr>
          </a:p>
        </p:txBody>
      </p:sp>
      <p:sp>
        <p:nvSpPr>
          <p:cNvPr id="87" name="TextShape 5"/>
          <p:cNvSpPr txBox="1"/>
          <p:nvPr/>
        </p:nvSpPr>
        <p:spPr>
          <a:xfrm>
            <a:off x="483120" y="6016740"/>
            <a:ext cx="1198800" cy="395640"/>
          </a:xfrm>
          <a:prstGeom prst="rect">
            <a:avLst/>
          </a:prstGeom>
          <a:noFill/>
          <a:ln>
            <a:noFill/>
          </a:ln>
        </p:spPr>
        <p:txBody>
          <a:bodyPr lIns="90000" tIns="45000" rIns="90000" bIns="45000">
            <a:noAutofit/>
          </a:bodyPr>
          <a:lstStyle/>
          <a:p>
            <a:r>
              <a:rPr lang="en-US" sz="2400" b="0" strike="noStrike" spc="-1">
                <a:solidFill>
                  <a:srgbClr val="000000"/>
                </a:solidFill>
                <a:latin typeface="FreeSerif"/>
              </a:rPr>
              <a:t>wildlife</a:t>
            </a:r>
            <a:endParaRPr lang="en-US" sz="2400" b="0" strike="noStrike" spc="-1">
              <a:latin typeface="Arial"/>
            </a:endParaRPr>
          </a:p>
        </p:txBody>
      </p:sp>
      <p:sp>
        <p:nvSpPr>
          <p:cNvPr id="88" name="TextShape 6"/>
          <p:cNvSpPr txBox="1"/>
          <p:nvPr/>
        </p:nvSpPr>
        <p:spPr>
          <a:xfrm>
            <a:off x="1995120" y="6017100"/>
            <a:ext cx="1903680" cy="1005120"/>
          </a:xfrm>
          <a:prstGeom prst="rect">
            <a:avLst/>
          </a:prstGeom>
          <a:noFill/>
          <a:ln>
            <a:noFill/>
          </a:ln>
        </p:spPr>
        <p:txBody>
          <a:bodyPr lIns="90000" tIns="45000" rIns="90000" bIns="45000">
            <a:noAutofit/>
          </a:bodyPr>
          <a:lstStyle/>
          <a:p>
            <a:pPr algn="ctr"/>
            <a:r>
              <a:rPr lang="en-US" sz="2400" b="0" strike="noStrike" spc="-1">
                <a:solidFill>
                  <a:srgbClr val="000000"/>
                </a:solidFill>
                <a:latin typeface="FreeSerif"/>
              </a:rPr>
              <a:t>domesticated</a:t>
            </a:r>
            <a:endParaRPr lang="en-US" sz="2400" b="0" strike="noStrike" spc="-1">
              <a:latin typeface="Arial"/>
            </a:endParaRPr>
          </a:p>
          <a:p>
            <a:pPr algn="ctr"/>
            <a:r>
              <a:rPr lang="en-US" sz="2400" b="0" strike="noStrike" spc="-1">
                <a:solidFill>
                  <a:srgbClr val="000000"/>
                </a:solidFill>
                <a:latin typeface="FreeSerif"/>
              </a:rPr>
              <a:t>(</a:t>
            </a:r>
            <a:r>
              <a:rPr lang="en-US" sz="2400" b="0" i="1" strike="noStrike" spc="-1">
                <a:solidFill>
                  <a:srgbClr val="000000"/>
                </a:solidFill>
                <a:latin typeface="FreeSerif"/>
              </a:rPr>
              <a:t>E. coli</a:t>
            </a:r>
            <a:r>
              <a:rPr lang="en-US" sz="2400" b="0" strike="noStrike" spc="-1">
                <a:solidFill>
                  <a:srgbClr val="000000"/>
                </a:solidFill>
                <a:latin typeface="FreeSerif"/>
              </a:rPr>
              <a:t>)</a:t>
            </a:r>
            <a:endParaRPr lang="en-US" sz="2400" b="0" strike="noStrike" spc="-1">
              <a:latin typeface="Arial"/>
            </a:endParaRPr>
          </a:p>
        </p:txBody>
      </p:sp>
      <p:pic>
        <p:nvPicPr>
          <p:cNvPr id="3" name="Picture 2">
            <a:extLst>
              <a:ext uri="{FF2B5EF4-FFF2-40B4-BE49-F238E27FC236}">
                <a16:creationId xmlns:a16="http://schemas.microsoft.com/office/drawing/2014/main" id="{A8E95C1F-3788-1144-A6BE-901033AC4416}"/>
              </a:ext>
            </a:extLst>
          </p:cNvPr>
          <p:cNvPicPr>
            <a:picLocks noChangeAspect="1"/>
          </p:cNvPicPr>
          <p:nvPr/>
        </p:nvPicPr>
        <p:blipFill>
          <a:blip r:embed="rId4"/>
          <a:stretch>
            <a:fillRect/>
          </a:stretch>
        </p:blipFill>
        <p:spPr>
          <a:xfrm>
            <a:off x="-1620413" y="2826549"/>
            <a:ext cx="3706231" cy="318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6" grpId="0"/>
      <p:bldP spid="87" grpId="0"/>
      <p:bldP spid="8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55B552-A13B-9A4E-B472-332BB6A2F2B5}"/>
              </a:ext>
            </a:extLst>
          </p:cNvPr>
          <p:cNvSpPr/>
          <p:nvPr/>
        </p:nvSpPr>
        <p:spPr>
          <a:xfrm>
            <a:off x="-26060" y="0"/>
            <a:ext cx="2860700" cy="24638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361" name="TextShape 1"/>
          <p:cNvSpPr txBox="1"/>
          <p:nvPr/>
        </p:nvSpPr>
        <p:spPr>
          <a:xfrm>
            <a:off x="-114960" y="450180"/>
            <a:ext cx="3086760" cy="1683420"/>
          </a:xfrm>
          <a:prstGeom prst="rect">
            <a:avLst/>
          </a:prstGeom>
          <a:noFill/>
          <a:ln>
            <a:noFill/>
          </a:ln>
        </p:spPr>
        <p:txBody>
          <a:bodyPr lIns="90000" tIns="45000" rIns="90000" bIns="45000">
            <a:noAutofit/>
          </a:bodyPr>
          <a:lstStyle/>
          <a:p>
            <a:r>
              <a:rPr lang="en-US" sz="4800" b="0" strike="noStrike" spc="-1" dirty="0">
                <a:solidFill>
                  <a:schemeClr val="bg1"/>
                </a:solidFill>
                <a:latin typeface="BetecknaGS"/>
              </a:rPr>
              <a:t>Illumina </a:t>
            </a:r>
            <a:endParaRPr lang="en-US" sz="4800" b="0" strike="noStrike" spc="-1" dirty="0">
              <a:solidFill>
                <a:schemeClr val="bg1"/>
              </a:solidFill>
              <a:latin typeface="Arial"/>
            </a:endParaRPr>
          </a:p>
          <a:p>
            <a:r>
              <a:rPr lang="en-US" sz="4800" b="0" strike="noStrike" spc="-1" dirty="0">
                <a:solidFill>
                  <a:schemeClr val="bg1"/>
                </a:solidFill>
                <a:latin typeface="BetecknaGS"/>
              </a:rPr>
              <a:t>Sequencing </a:t>
            </a:r>
            <a:endParaRPr lang="en-US" sz="4800" b="0" strike="noStrike" spc="-1" dirty="0">
              <a:solidFill>
                <a:schemeClr val="bg1"/>
              </a:solidFill>
              <a:latin typeface="Arial"/>
            </a:endParaRPr>
          </a:p>
        </p:txBody>
      </p:sp>
      <p:pic>
        <p:nvPicPr>
          <p:cNvPr id="2" name="Picture 1">
            <a:extLst>
              <a:ext uri="{FF2B5EF4-FFF2-40B4-BE49-F238E27FC236}">
                <a16:creationId xmlns:a16="http://schemas.microsoft.com/office/drawing/2014/main" id="{49B333A1-3E13-2849-9DA8-401DE81B633E}"/>
              </a:ext>
            </a:extLst>
          </p:cNvPr>
          <p:cNvPicPr>
            <a:picLocks noChangeAspect="1"/>
          </p:cNvPicPr>
          <p:nvPr/>
        </p:nvPicPr>
        <p:blipFill>
          <a:blip r:embed="rId2"/>
          <a:stretch>
            <a:fillRect/>
          </a:stretch>
        </p:blipFill>
        <p:spPr>
          <a:xfrm>
            <a:off x="0" y="2463800"/>
            <a:ext cx="10080625" cy="4433923"/>
          </a:xfrm>
          <a:prstGeom prst="rect">
            <a:avLst/>
          </a:prstGeom>
        </p:spPr>
      </p:pic>
    </p:spTree>
    <p:extLst>
      <p:ext uri="{BB962C8B-B14F-4D97-AF65-F5344CB8AC3E}">
        <p14:creationId xmlns:p14="http://schemas.microsoft.com/office/powerpoint/2010/main" val="2958794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ine 59">
            <a:extLst>
              <a:ext uri="{FF2B5EF4-FFF2-40B4-BE49-F238E27FC236}">
                <a16:creationId xmlns:a16="http://schemas.microsoft.com/office/drawing/2014/main" id="{3820AA0A-B8A2-1740-894F-0440C58F1509}"/>
              </a:ext>
            </a:extLst>
          </p:cNvPr>
          <p:cNvSpPr/>
          <p:nvPr/>
        </p:nvSpPr>
        <p:spPr>
          <a:xfrm>
            <a:off x="2499667" y="6593521"/>
            <a:ext cx="651395" cy="1489"/>
          </a:xfrm>
          <a:prstGeom prst="line">
            <a:avLst/>
          </a:prstGeom>
          <a:ln w="146160">
            <a:solidFill>
              <a:srgbClr val="FFC000"/>
            </a:solidFill>
            <a:prstDash val="sysDot"/>
            <a:round/>
            <a:tailEnd type="triangle" w="sm" len="sm"/>
          </a:ln>
        </p:spPr>
        <p:style>
          <a:lnRef idx="0">
            <a:scrgbClr r="0" g="0" b="0"/>
          </a:lnRef>
          <a:fillRef idx="0">
            <a:scrgbClr r="0" g="0" b="0"/>
          </a:fillRef>
          <a:effectRef idx="0">
            <a:scrgbClr r="0" g="0" b="0"/>
          </a:effectRef>
          <a:fontRef idx="minor"/>
        </p:style>
      </p:sp>
      <p:sp>
        <p:nvSpPr>
          <p:cNvPr id="363" name="CustomShape 1"/>
          <p:cNvSpPr/>
          <p:nvPr/>
        </p:nvSpPr>
        <p:spPr>
          <a:xfrm>
            <a:off x="356555" y="2561077"/>
            <a:ext cx="907128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364" name="CustomShape 2"/>
          <p:cNvSpPr/>
          <p:nvPr/>
        </p:nvSpPr>
        <p:spPr>
          <a:xfrm>
            <a:off x="2169515" y="2561077"/>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365" name="CustomShape 3"/>
          <p:cNvSpPr/>
          <p:nvPr/>
        </p:nvSpPr>
        <p:spPr>
          <a:xfrm>
            <a:off x="1986635" y="2561077"/>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366" name="CustomShape 4"/>
          <p:cNvSpPr/>
          <p:nvPr/>
        </p:nvSpPr>
        <p:spPr>
          <a:xfrm flipH="1">
            <a:off x="1436555" y="2561077"/>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367" name="CustomShape 5"/>
          <p:cNvSpPr/>
          <p:nvPr/>
        </p:nvSpPr>
        <p:spPr>
          <a:xfrm flipH="1">
            <a:off x="887915" y="2561077"/>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368" name="CustomShape 6"/>
          <p:cNvSpPr/>
          <p:nvPr/>
        </p:nvSpPr>
        <p:spPr>
          <a:xfrm flipH="1">
            <a:off x="339275" y="2561077"/>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369" name="CustomShape 7"/>
          <p:cNvSpPr/>
          <p:nvPr/>
        </p:nvSpPr>
        <p:spPr>
          <a:xfrm flipH="1" flipV="1">
            <a:off x="7320755" y="2559637"/>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370" name="CustomShape 8"/>
          <p:cNvSpPr/>
          <p:nvPr/>
        </p:nvSpPr>
        <p:spPr>
          <a:xfrm flipV="1">
            <a:off x="7782275" y="2559277"/>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371" name="CustomShape 9"/>
          <p:cNvSpPr/>
          <p:nvPr/>
        </p:nvSpPr>
        <p:spPr>
          <a:xfrm flipV="1">
            <a:off x="8330915" y="2559277"/>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372" name="CustomShape 10"/>
          <p:cNvSpPr/>
          <p:nvPr/>
        </p:nvSpPr>
        <p:spPr>
          <a:xfrm flipV="1">
            <a:off x="8879555" y="2559277"/>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373" name="CustomShape 11"/>
          <p:cNvSpPr/>
          <p:nvPr/>
        </p:nvSpPr>
        <p:spPr>
          <a:xfrm>
            <a:off x="4186235" y="2616517"/>
            <a:ext cx="185292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a:t>
            </a:r>
            <a:endParaRPr lang="en-US" sz="1800" b="0" strike="noStrike" spc="-1" dirty="0">
              <a:latin typeface="Arial"/>
            </a:endParaRPr>
          </a:p>
        </p:txBody>
      </p:sp>
      <p:sp>
        <p:nvSpPr>
          <p:cNvPr id="374" name="CustomShape 12"/>
          <p:cNvSpPr/>
          <p:nvPr/>
        </p:nvSpPr>
        <p:spPr>
          <a:xfrm>
            <a:off x="2218115" y="2631637"/>
            <a:ext cx="2962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F</a:t>
            </a:r>
            <a:endParaRPr lang="en-US" sz="1500" b="0" strike="noStrike" spc="-1">
              <a:latin typeface="Arial"/>
            </a:endParaRPr>
          </a:p>
        </p:txBody>
      </p:sp>
      <p:sp>
        <p:nvSpPr>
          <p:cNvPr id="376" name="CustomShape 14"/>
          <p:cNvSpPr/>
          <p:nvPr/>
        </p:nvSpPr>
        <p:spPr>
          <a:xfrm>
            <a:off x="7370435" y="2639197"/>
            <a:ext cx="3175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R</a:t>
            </a:r>
            <a:endParaRPr lang="en-US" sz="1500" b="0" strike="noStrike" spc="-1" dirty="0">
              <a:latin typeface="Arial"/>
            </a:endParaRPr>
          </a:p>
        </p:txBody>
      </p:sp>
      <p:sp>
        <p:nvSpPr>
          <p:cNvPr id="378" name="CustomShape 16"/>
          <p:cNvSpPr/>
          <p:nvPr/>
        </p:nvSpPr>
        <p:spPr>
          <a:xfrm>
            <a:off x="8486435" y="2639197"/>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i1</a:t>
            </a:r>
            <a:endParaRPr lang="en-US" sz="1500" b="0" strike="noStrike" spc="-1" dirty="0">
              <a:latin typeface="Arial"/>
            </a:endParaRPr>
          </a:p>
        </p:txBody>
      </p:sp>
      <p:sp>
        <p:nvSpPr>
          <p:cNvPr id="379" name="CustomShape 17"/>
          <p:cNvSpPr/>
          <p:nvPr/>
        </p:nvSpPr>
        <p:spPr>
          <a:xfrm>
            <a:off x="8932475" y="2623357"/>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P7</a:t>
            </a:r>
            <a:endParaRPr lang="en-US" sz="1500" b="0" strike="noStrike" spc="-1">
              <a:latin typeface="Arial"/>
            </a:endParaRPr>
          </a:p>
        </p:txBody>
      </p:sp>
      <p:sp>
        <p:nvSpPr>
          <p:cNvPr id="380" name="CustomShape 18"/>
          <p:cNvSpPr/>
          <p:nvPr/>
        </p:nvSpPr>
        <p:spPr>
          <a:xfrm>
            <a:off x="959915" y="2631637"/>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i2</a:t>
            </a:r>
            <a:endParaRPr lang="en-US" sz="1500" b="0" strike="noStrike" spc="-1" dirty="0">
              <a:latin typeface="Arial"/>
            </a:endParaRPr>
          </a:p>
        </p:txBody>
      </p:sp>
      <p:sp>
        <p:nvSpPr>
          <p:cNvPr id="381" name="CustomShape 19"/>
          <p:cNvSpPr/>
          <p:nvPr/>
        </p:nvSpPr>
        <p:spPr>
          <a:xfrm>
            <a:off x="418835" y="2631637"/>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P5</a:t>
            </a:r>
            <a:endParaRPr lang="en-US" sz="1500" b="0" strike="noStrike" spc="-1" dirty="0">
              <a:latin typeface="Arial"/>
            </a:endParaRPr>
          </a:p>
        </p:txBody>
      </p:sp>
      <p:sp>
        <p:nvSpPr>
          <p:cNvPr id="421" name="Line 59"/>
          <p:cNvSpPr/>
          <p:nvPr/>
        </p:nvSpPr>
        <p:spPr>
          <a:xfrm flipV="1">
            <a:off x="2019534" y="2333945"/>
            <a:ext cx="5185788" cy="0"/>
          </a:xfrm>
          <a:prstGeom prst="line">
            <a:avLst/>
          </a:prstGeom>
          <a:ln w="146160">
            <a:solidFill>
              <a:srgbClr val="FF9999"/>
            </a:solidFill>
            <a:round/>
            <a:tailEnd type="triangle" w="med" len="med"/>
          </a:ln>
        </p:spPr>
        <p:style>
          <a:lnRef idx="0">
            <a:scrgbClr r="0" g="0" b="0"/>
          </a:lnRef>
          <a:fillRef idx="0">
            <a:scrgbClr r="0" g="0" b="0"/>
          </a:fillRef>
          <a:effectRef idx="0">
            <a:scrgbClr r="0" g="0" b="0"/>
          </a:effectRef>
          <a:fontRef idx="minor"/>
        </p:style>
      </p:sp>
      <p:sp>
        <p:nvSpPr>
          <p:cNvPr id="106" name="CustomShape 9">
            <a:extLst>
              <a:ext uri="{FF2B5EF4-FFF2-40B4-BE49-F238E27FC236}">
                <a16:creationId xmlns:a16="http://schemas.microsoft.com/office/drawing/2014/main" id="{A1689E17-AE4A-2045-B2D3-4B97CE5549EA}"/>
              </a:ext>
            </a:extLst>
          </p:cNvPr>
          <p:cNvSpPr/>
          <p:nvPr/>
        </p:nvSpPr>
        <p:spPr>
          <a:xfrm>
            <a:off x="1488755" y="2511442"/>
            <a:ext cx="5446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Rd1 SP</a:t>
            </a:r>
            <a:endParaRPr lang="en-US" sz="1500" b="0" strike="noStrike" spc="-1" dirty="0">
              <a:latin typeface="Arial"/>
            </a:endParaRPr>
          </a:p>
        </p:txBody>
      </p:sp>
      <p:sp>
        <p:nvSpPr>
          <p:cNvPr id="108" name="CustomShape 9">
            <a:extLst>
              <a:ext uri="{FF2B5EF4-FFF2-40B4-BE49-F238E27FC236}">
                <a16:creationId xmlns:a16="http://schemas.microsoft.com/office/drawing/2014/main" id="{8DBFA389-67DB-4E47-8E75-C7DC93397814}"/>
              </a:ext>
            </a:extLst>
          </p:cNvPr>
          <p:cNvSpPr/>
          <p:nvPr/>
        </p:nvSpPr>
        <p:spPr>
          <a:xfrm>
            <a:off x="7827275" y="2523091"/>
            <a:ext cx="5446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Rd2SP</a:t>
            </a:r>
            <a:endParaRPr lang="en-US" sz="1500" b="0" strike="noStrike" spc="-1" dirty="0">
              <a:latin typeface="Arial"/>
            </a:endParaRPr>
          </a:p>
        </p:txBody>
      </p:sp>
      <p:sp>
        <p:nvSpPr>
          <p:cNvPr id="110" name="CustomShape 4">
            <a:extLst>
              <a:ext uri="{FF2B5EF4-FFF2-40B4-BE49-F238E27FC236}">
                <a16:creationId xmlns:a16="http://schemas.microsoft.com/office/drawing/2014/main" id="{7BB67C96-9179-E44E-B0D4-9680BFBF190B}"/>
              </a:ext>
            </a:extLst>
          </p:cNvPr>
          <p:cNvSpPr/>
          <p:nvPr/>
        </p:nvSpPr>
        <p:spPr>
          <a:xfrm flipH="1">
            <a:off x="1462601" y="2132328"/>
            <a:ext cx="556933" cy="295404"/>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p:style>
        <p:txBody>
          <a:bodyPr/>
          <a:lstStyle/>
          <a:p>
            <a:r>
              <a:rPr lang="en-CH" sz="1400" dirty="0"/>
              <a:t>SP1</a:t>
            </a:r>
          </a:p>
        </p:txBody>
      </p:sp>
      <p:sp>
        <p:nvSpPr>
          <p:cNvPr id="111" name="Rectangle 110">
            <a:extLst>
              <a:ext uri="{FF2B5EF4-FFF2-40B4-BE49-F238E27FC236}">
                <a16:creationId xmlns:a16="http://schemas.microsoft.com/office/drawing/2014/main" id="{5583C5AC-65B9-8C4D-99FC-63CF01D5D6C7}"/>
              </a:ext>
            </a:extLst>
          </p:cNvPr>
          <p:cNvSpPr/>
          <p:nvPr/>
        </p:nvSpPr>
        <p:spPr>
          <a:xfrm>
            <a:off x="4406143" y="2179044"/>
            <a:ext cx="741251" cy="307777"/>
          </a:xfrm>
          <a:prstGeom prst="rect">
            <a:avLst/>
          </a:prstGeom>
        </p:spPr>
        <p:txBody>
          <a:bodyPr wrap="square">
            <a:spAutoFit/>
          </a:bodyPr>
          <a:lstStyle/>
          <a:p>
            <a:r>
              <a:rPr lang="en-US" sz="1400" spc="-1" dirty="0">
                <a:solidFill>
                  <a:srgbClr val="000000"/>
                </a:solidFill>
              </a:rPr>
              <a:t>250 bp</a:t>
            </a:r>
            <a:endParaRPr lang="en-CH" sz="1400" dirty="0"/>
          </a:p>
        </p:txBody>
      </p:sp>
      <p:sp>
        <p:nvSpPr>
          <p:cNvPr id="115" name="Rectangle 114">
            <a:extLst>
              <a:ext uri="{FF2B5EF4-FFF2-40B4-BE49-F238E27FC236}">
                <a16:creationId xmlns:a16="http://schemas.microsoft.com/office/drawing/2014/main" id="{A1740C63-69B3-9E4B-A729-A687BB2FD709}"/>
              </a:ext>
            </a:extLst>
          </p:cNvPr>
          <p:cNvSpPr/>
          <p:nvPr/>
        </p:nvSpPr>
        <p:spPr>
          <a:xfrm>
            <a:off x="4651006" y="1620361"/>
            <a:ext cx="755314" cy="307777"/>
          </a:xfrm>
          <a:prstGeom prst="rect">
            <a:avLst/>
          </a:prstGeom>
        </p:spPr>
        <p:txBody>
          <a:bodyPr wrap="square">
            <a:spAutoFit/>
          </a:bodyPr>
          <a:lstStyle/>
          <a:p>
            <a:r>
              <a:rPr lang="en-US" sz="1400" spc="-1" dirty="0">
                <a:solidFill>
                  <a:srgbClr val="000000"/>
                </a:solidFill>
              </a:rPr>
              <a:t>292 bp</a:t>
            </a:r>
            <a:endParaRPr lang="en-CH" sz="1400" dirty="0"/>
          </a:p>
        </p:txBody>
      </p:sp>
      <p:cxnSp>
        <p:nvCxnSpPr>
          <p:cNvPr id="116" name="Straight Connector 115">
            <a:extLst>
              <a:ext uri="{FF2B5EF4-FFF2-40B4-BE49-F238E27FC236}">
                <a16:creationId xmlns:a16="http://schemas.microsoft.com/office/drawing/2014/main" id="{87B37859-CE60-EF4F-89BC-4FCD1996740A}"/>
              </a:ext>
            </a:extLst>
          </p:cNvPr>
          <p:cNvCxnSpPr>
            <a:cxnSpLocks/>
          </p:cNvCxnSpPr>
          <p:nvPr/>
        </p:nvCxnSpPr>
        <p:spPr>
          <a:xfrm>
            <a:off x="2263680" y="1933579"/>
            <a:ext cx="5559474" cy="0"/>
          </a:xfrm>
          <a:prstGeom prst="line">
            <a:avLst/>
          </a:prstGeom>
          <a:ln>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20" name="Line 59">
            <a:extLst>
              <a:ext uri="{FF2B5EF4-FFF2-40B4-BE49-F238E27FC236}">
                <a16:creationId xmlns:a16="http://schemas.microsoft.com/office/drawing/2014/main" id="{9BF598B1-A5EE-7240-A40D-5CCA51704617}"/>
              </a:ext>
            </a:extLst>
          </p:cNvPr>
          <p:cNvSpPr/>
          <p:nvPr/>
        </p:nvSpPr>
        <p:spPr>
          <a:xfrm>
            <a:off x="8365253" y="2325251"/>
            <a:ext cx="651395" cy="1489"/>
          </a:xfrm>
          <a:prstGeom prst="line">
            <a:avLst/>
          </a:prstGeom>
          <a:ln w="146160">
            <a:solidFill>
              <a:srgbClr val="FFC000"/>
            </a:solidFill>
            <a:round/>
            <a:tailEnd type="triangle" w="sm" len="sm"/>
          </a:ln>
        </p:spPr>
        <p:style>
          <a:lnRef idx="0">
            <a:scrgbClr r="0" g="0" b="0"/>
          </a:lnRef>
          <a:fillRef idx="0">
            <a:scrgbClr r="0" g="0" b="0"/>
          </a:fillRef>
          <a:effectRef idx="0">
            <a:scrgbClr r="0" g="0" b="0"/>
          </a:effectRef>
          <a:fontRef idx="minor"/>
        </p:style>
      </p:sp>
      <p:sp>
        <p:nvSpPr>
          <p:cNvPr id="121" name="Rectangle 120">
            <a:extLst>
              <a:ext uri="{FF2B5EF4-FFF2-40B4-BE49-F238E27FC236}">
                <a16:creationId xmlns:a16="http://schemas.microsoft.com/office/drawing/2014/main" id="{1E7D0382-66CE-B847-BC72-DB40E76F9B6B}"/>
              </a:ext>
            </a:extLst>
          </p:cNvPr>
          <p:cNvSpPr/>
          <p:nvPr/>
        </p:nvSpPr>
        <p:spPr>
          <a:xfrm>
            <a:off x="8347791" y="2163853"/>
            <a:ext cx="741251" cy="307777"/>
          </a:xfrm>
          <a:prstGeom prst="rect">
            <a:avLst/>
          </a:prstGeom>
        </p:spPr>
        <p:txBody>
          <a:bodyPr wrap="square">
            <a:spAutoFit/>
          </a:bodyPr>
          <a:lstStyle/>
          <a:p>
            <a:r>
              <a:rPr lang="en-US" sz="1400" spc="-1" dirty="0">
                <a:solidFill>
                  <a:srgbClr val="000000"/>
                </a:solidFill>
              </a:rPr>
              <a:t>6 bp</a:t>
            </a:r>
            <a:endParaRPr lang="en-CH" sz="1400" dirty="0"/>
          </a:p>
        </p:txBody>
      </p:sp>
      <p:sp>
        <p:nvSpPr>
          <p:cNvPr id="122" name="CustomShape 4">
            <a:extLst>
              <a:ext uri="{FF2B5EF4-FFF2-40B4-BE49-F238E27FC236}">
                <a16:creationId xmlns:a16="http://schemas.microsoft.com/office/drawing/2014/main" id="{D79DB27B-A34F-0C4E-9900-3D8AE537B80F}"/>
              </a:ext>
            </a:extLst>
          </p:cNvPr>
          <p:cNvSpPr/>
          <p:nvPr/>
        </p:nvSpPr>
        <p:spPr>
          <a:xfrm flipH="1">
            <a:off x="7777595" y="3065752"/>
            <a:ext cx="556933" cy="295404"/>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p:style>
        <p:txBody>
          <a:bodyPr/>
          <a:lstStyle/>
          <a:p>
            <a:r>
              <a:rPr lang="en-CH" sz="1400" dirty="0"/>
              <a:t>SP2</a:t>
            </a:r>
          </a:p>
        </p:txBody>
      </p:sp>
      <p:sp>
        <p:nvSpPr>
          <p:cNvPr id="123" name="Line 59">
            <a:extLst>
              <a:ext uri="{FF2B5EF4-FFF2-40B4-BE49-F238E27FC236}">
                <a16:creationId xmlns:a16="http://schemas.microsoft.com/office/drawing/2014/main" id="{CC0E92E4-4AB1-814C-BC11-826C9939702D}"/>
              </a:ext>
            </a:extLst>
          </p:cNvPr>
          <p:cNvSpPr/>
          <p:nvPr/>
        </p:nvSpPr>
        <p:spPr>
          <a:xfrm flipH="1">
            <a:off x="2746232" y="3291774"/>
            <a:ext cx="5031363" cy="8995"/>
          </a:xfrm>
          <a:prstGeom prst="line">
            <a:avLst/>
          </a:prstGeom>
          <a:ln w="146160">
            <a:solidFill>
              <a:srgbClr val="FF9999"/>
            </a:solidFill>
            <a:round/>
            <a:tailEnd type="triangle" w="med" len="med"/>
          </a:ln>
        </p:spPr>
        <p:style>
          <a:lnRef idx="0">
            <a:scrgbClr r="0" g="0" b="0"/>
          </a:lnRef>
          <a:fillRef idx="0">
            <a:scrgbClr r="0" g="0" b="0"/>
          </a:fillRef>
          <a:effectRef idx="0">
            <a:scrgbClr r="0" g="0" b="0"/>
          </a:effectRef>
          <a:fontRef idx="minor"/>
        </p:style>
      </p:sp>
      <p:sp>
        <p:nvSpPr>
          <p:cNvPr id="124" name="Rectangle 123">
            <a:extLst>
              <a:ext uri="{FF2B5EF4-FFF2-40B4-BE49-F238E27FC236}">
                <a16:creationId xmlns:a16="http://schemas.microsoft.com/office/drawing/2014/main" id="{154E55A9-5017-0B4E-9BB1-D0E1C446840D}"/>
              </a:ext>
            </a:extLst>
          </p:cNvPr>
          <p:cNvSpPr/>
          <p:nvPr/>
        </p:nvSpPr>
        <p:spPr>
          <a:xfrm>
            <a:off x="4601864" y="3139148"/>
            <a:ext cx="741251" cy="307777"/>
          </a:xfrm>
          <a:prstGeom prst="rect">
            <a:avLst/>
          </a:prstGeom>
        </p:spPr>
        <p:txBody>
          <a:bodyPr wrap="square">
            <a:spAutoFit/>
          </a:bodyPr>
          <a:lstStyle/>
          <a:p>
            <a:r>
              <a:rPr lang="en-US" sz="1400" spc="-1" dirty="0">
                <a:solidFill>
                  <a:srgbClr val="000000"/>
                </a:solidFill>
              </a:rPr>
              <a:t>250 bp</a:t>
            </a:r>
            <a:endParaRPr lang="en-CH" sz="1400" dirty="0"/>
          </a:p>
        </p:txBody>
      </p:sp>
      <p:sp>
        <p:nvSpPr>
          <p:cNvPr id="125" name="Line 59">
            <a:extLst>
              <a:ext uri="{FF2B5EF4-FFF2-40B4-BE49-F238E27FC236}">
                <a16:creationId xmlns:a16="http://schemas.microsoft.com/office/drawing/2014/main" id="{0300115C-33B5-C449-B38B-4F735E649FC3}"/>
              </a:ext>
            </a:extLst>
          </p:cNvPr>
          <p:cNvSpPr/>
          <p:nvPr/>
        </p:nvSpPr>
        <p:spPr>
          <a:xfrm flipH="1">
            <a:off x="822214" y="3341079"/>
            <a:ext cx="644402" cy="8378"/>
          </a:xfrm>
          <a:prstGeom prst="line">
            <a:avLst/>
          </a:prstGeom>
          <a:ln w="146160">
            <a:solidFill>
              <a:srgbClr val="FFC000"/>
            </a:solidFill>
            <a:round/>
            <a:tailEnd type="triangle" w="sm" len="sm"/>
          </a:ln>
        </p:spPr>
        <p:style>
          <a:lnRef idx="0">
            <a:scrgbClr r="0" g="0" b="0"/>
          </a:lnRef>
          <a:fillRef idx="0">
            <a:scrgbClr r="0" g="0" b="0"/>
          </a:fillRef>
          <a:effectRef idx="0">
            <a:scrgbClr r="0" g="0" b="0"/>
          </a:effectRef>
          <a:fontRef idx="minor"/>
        </p:style>
      </p:sp>
      <p:sp>
        <p:nvSpPr>
          <p:cNvPr id="126" name="Rectangle 125">
            <a:extLst>
              <a:ext uri="{FF2B5EF4-FFF2-40B4-BE49-F238E27FC236}">
                <a16:creationId xmlns:a16="http://schemas.microsoft.com/office/drawing/2014/main" id="{CA7040AA-4492-6044-B4FC-9EF0C8C43AE5}"/>
              </a:ext>
            </a:extLst>
          </p:cNvPr>
          <p:cNvSpPr/>
          <p:nvPr/>
        </p:nvSpPr>
        <p:spPr>
          <a:xfrm>
            <a:off x="895714" y="3191380"/>
            <a:ext cx="741251" cy="307777"/>
          </a:xfrm>
          <a:prstGeom prst="rect">
            <a:avLst/>
          </a:prstGeom>
        </p:spPr>
        <p:txBody>
          <a:bodyPr wrap="square">
            <a:spAutoFit/>
          </a:bodyPr>
          <a:lstStyle/>
          <a:p>
            <a:r>
              <a:rPr lang="en-US" sz="1400" spc="-1" dirty="0">
                <a:solidFill>
                  <a:srgbClr val="000000"/>
                </a:solidFill>
              </a:rPr>
              <a:t>6 bp</a:t>
            </a:r>
            <a:endParaRPr lang="en-CH" sz="1400" dirty="0"/>
          </a:p>
        </p:txBody>
      </p:sp>
      <p:sp>
        <p:nvSpPr>
          <p:cNvPr id="127" name="Rectangle 126">
            <a:extLst>
              <a:ext uri="{FF2B5EF4-FFF2-40B4-BE49-F238E27FC236}">
                <a16:creationId xmlns:a16="http://schemas.microsoft.com/office/drawing/2014/main" id="{55237A82-0E2F-3E41-8B12-3F39761D79C0}"/>
              </a:ext>
            </a:extLst>
          </p:cNvPr>
          <p:cNvSpPr/>
          <p:nvPr/>
        </p:nvSpPr>
        <p:spPr>
          <a:xfrm>
            <a:off x="4292371" y="3977804"/>
            <a:ext cx="1640647" cy="307777"/>
          </a:xfrm>
          <a:prstGeom prst="rect">
            <a:avLst/>
          </a:prstGeom>
        </p:spPr>
        <p:txBody>
          <a:bodyPr wrap="square">
            <a:spAutoFit/>
          </a:bodyPr>
          <a:lstStyle/>
          <a:p>
            <a:r>
              <a:rPr lang="en-US" sz="1400" spc="-1" dirty="0">
                <a:solidFill>
                  <a:srgbClr val="000000"/>
                </a:solidFill>
              </a:rPr>
              <a:t>196 bp -  overlap</a:t>
            </a:r>
            <a:endParaRPr lang="en-CH" sz="1400" dirty="0"/>
          </a:p>
        </p:txBody>
      </p:sp>
      <p:cxnSp>
        <p:nvCxnSpPr>
          <p:cNvPr id="128" name="Straight Connector 127">
            <a:extLst>
              <a:ext uri="{FF2B5EF4-FFF2-40B4-BE49-F238E27FC236}">
                <a16:creationId xmlns:a16="http://schemas.microsoft.com/office/drawing/2014/main" id="{D7F94BCB-3DD9-804D-A179-5982EC39B7FE}"/>
              </a:ext>
            </a:extLst>
          </p:cNvPr>
          <p:cNvCxnSpPr>
            <a:cxnSpLocks/>
          </p:cNvCxnSpPr>
          <p:nvPr/>
        </p:nvCxnSpPr>
        <p:spPr>
          <a:xfrm>
            <a:off x="3197862" y="3827597"/>
            <a:ext cx="3680786" cy="0"/>
          </a:xfrm>
          <a:prstGeom prst="line">
            <a:avLst/>
          </a:prstGeom>
          <a:ln>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39CB40E2-C40C-BE4E-AE77-60F115EFA2DD}"/>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32" name="TextShape 38">
            <a:extLst>
              <a:ext uri="{FF2B5EF4-FFF2-40B4-BE49-F238E27FC236}">
                <a16:creationId xmlns:a16="http://schemas.microsoft.com/office/drawing/2014/main" id="{E7D85623-6FEB-154B-8D88-66AE622C717D}"/>
              </a:ext>
            </a:extLst>
          </p:cNvPr>
          <p:cNvSpPr txBox="1"/>
          <p:nvPr/>
        </p:nvSpPr>
        <p:spPr>
          <a:xfrm>
            <a:off x="1117440" y="-28720"/>
            <a:ext cx="7843680" cy="761320"/>
          </a:xfrm>
          <a:prstGeom prst="rect">
            <a:avLst/>
          </a:prstGeom>
          <a:noFill/>
          <a:ln>
            <a:noFill/>
          </a:ln>
        </p:spPr>
        <p:txBody>
          <a:bodyPr lIns="90000" tIns="45000" rIns="90000" bIns="45000">
            <a:noAutofit/>
          </a:bodyPr>
          <a:lstStyle/>
          <a:p>
            <a:r>
              <a:rPr lang="en-US" sz="4800" b="0" strike="noStrike" spc="-1" dirty="0">
                <a:solidFill>
                  <a:schemeClr val="bg1"/>
                </a:solidFill>
                <a:latin typeface="BetecknaGS"/>
              </a:rPr>
              <a:t>Anatomy of an Illumina Read</a:t>
            </a:r>
            <a:endParaRPr lang="en-US" sz="4800" b="0" strike="noStrike" spc="-1" dirty="0">
              <a:solidFill>
                <a:schemeClr val="bg1"/>
              </a:solidFill>
              <a:latin typeface="Arial"/>
            </a:endParaRPr>
          </a:p>
        </p:txBody>
      </p:sp>
      <p:sp>
        <p:nvSpPr>
          <p:cNvPr id="133" name="Line 47">
            <a:extLst>
              <a:ext uri="{FF2B5EF4-FFF2-40B4-BE49-F238E27FC236}">
                <a16:creationId xmlns:a16="http://schemas.microsoft.com/office/drawing/2014/main" id="{30ADCB49-6627-9542-BA3D-85EA75F00E21}"/>
              </a:ext>
            </a:extLst>
          </p:cNvPr>
          <p:cNvSpPr/>
          <p:nvPr/>
        </p:nvSpPr>
        <p:spPr>
          <a:xfrm>
            <a:off x="5044876" y="4555574"/>
            <a:ext cx="0" cy="554657"/>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34" name="Line 59">
            <a:extLst>
              <a:ext uri="{FF2B5EF4-FFF2-40B4-BE49-F238E27FC236}">
                <a16:creationId xmlns:a16="http://schemas.microsoft.com/office/drawing/2014/main" id="{7DAF4DA5-0BFF-EF4D-9EFB-6E978CF9490A}"/>
              </a:ext>
            </a:extLst>
          </p:cNvPr>
          <p:cNvSpPr/>
          <p:nvPr/>
        </p:nvSpPr>
        <p:spPr>
          <a:xfrm>
            <a:off x="2499667" y="5733332"/>
            <a:ext cx="651395" cy="1489"/>
          </a:xfrm>
          <a:prstGeom prst="line">
            <a:avLst/>
          </a:prstGeom>
          <a:ln w="146160">
            <a:solidFill>
              <a:srgbClr val="FFC000"/>
            </a:solidFill>
            <a:round/>
            <a:tailEnd type="triangle" w="sm" len="sm"/>
          </a:ln>
        </p:spPr>
        <p:style>
          <a:lnRef idx="0">
            <a:scrgbClr r="0" g="0" b="0"/>
          </a:lnRef>
          <a:fillRef idx="0">
            <a:scrgbClr r="0" g="0" b="0"/>
          </a:fillRef>
          <a:effectRef idx="0">
            <a:scrgbClr r="0" g="0" b="0"/>
          </a:effectRef>
          <a:fontRef idx="minor"/>
        </p:style>
      </p:sp>
      <p:sp>
        <p:nvSpPr>
          <p:cNvPr id="135" name="Rectangle 134">
            <a:extLst>
              <a:ext uri="{FF2B5EF4-FFF2-40B4-BE49-F238E27FC236}">
                <a16:creationId xmlns:a16="http://schemas.microsoft.com/office/drawing/2014/main" id="{BA6D12F2-87DE-DE41-B57A-C4D026D7A69F}"/>
              </a:ext>
            </a:extLst>
          </p:cNvPr>
          <p:cNvSpPr/>
          <p:nvPr/>
        </p:nvSpPr>
        <p:spPr>
          <a:xfrm>
            <a:off x="2609825" y="5583632"/>
            <a:ext cx="741251" cy="307777"/>
          </a:xfrm>
          <a:prstGeom prst="rect">
            <a:avLst/>
          </a:prstGeom>
        </p:spPr>
        <p:txBody>
          <a:bodyPr wrap="square">
            <a:spAutoFit/>
          </a:bodyPr>
          <a:lstStyle/>
          <a:p>
            <a:r>
              <a:rPr lang="en-US" sz="1400" spc="-1" dirty="0">
                <a:solidFill>
                  <a:srgbClr val="000000"/>
                </a:solidFill>
              </a:rPr>
              <a:t>i1</a:t>
            </a:r>
            <a:endParaRPr lang="en-CH" sz="1400" dirty="0"/>
          </a:p>
        </p:txBody>
      </p:sp>
      <p:sp>
        <p:nvSpPr>
          <p:cNvPr id="136" name="CustomShape 1">
            <a:extLst>
              <a:ext uri="{FF2B5EF4-FFF2-40B4-BE49-F238E27FC236}">
                <a16:creationId xmlns:a16="http://schemas.microsoft.com/office/drawing/2014/main" id="{4183D78C-41FE-A14A-ADC8-57C8EF6EFE04}"/>
              </a:ext>
            </a:extLst>
          </p:cNvPr>
          <p:cNvSpPr/>
          <p:nvPr/>
        </p:nvSpPr>
        <p:spPr>
          <a:xfrm>
            <a:off x="3197862" y="5504912"/>
            <a:ext cx="5744158"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137" name="CustomShape 2">
            <a:extLst>
              <a:ext uri="{FF2B5EF4-FFF2-40B4-BE49-F238E27FC236}">
                <a16:creationId xmlns:a16="http://schemas.microsoft.com/office/drawing/2014/main" id="{BA0041DB-6BC2-2548-A84B-9DAAD96B20EB}"/>
              </a:ext>
            </a:extLst>
          </p:cNvPr>
          <p:cNvSpPr/>
          <p:nvPr/>
        </p:nvSpPr>
        <p:spPr>
          <a:xfrm>
            <a:off x="3333942" y="5504912"/>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138" name="CustomShape 3">
            <a:extLst>
              <a:ext uri="{FF2B5EF4-FFF2-40B4-BE49-F238E27FC236}">
                <a16:creationId xmlns:a16="http://schemas.microsoft.com/office/drawing/2014/main" id="{5E04E2C9-BD1C-F549-8370-A61090659245}"/>
              </a:ext>
            </a:extLst>
          </p:cNvPr>
          <p:cNvSpPr/>
          <p:nvPr/>
        </p:nvSpPr>
        <p:spPr>
          <a:xfrm>
            <a:off x="3151062" y="5504912"/>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139" name="CustomShape 8">
            <a:extLst>
              <a:ext uri="{FF2B5EF4-FFF2-40B4-BE49-F238E27FC236}">
                <a16:creationId xmlns:a16="http://schemas.microsoft.com/office/drawing/2014/main" id="{44ACD5CE-658D-754E-AAC1-D70A6A5DD84F}"/>
              </a:ext>
            </a:extLst>
          </p:cNvPr>
          <p:cNvSpPr/>
          <p:nvPr/>
        </p:nvSpPr>
        <p:spPr>
          <a:xfrm>
            <a:off x="3256914" y="5597049"/>
            <a:ext cx="635399"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515F</a:t>
            </a:r>
            <a:endParaRPr lang="en-US" sz="1500" b="0" strike="noStrike" spc="-1" dirty="0">
              <a:latin typeface="Arial"/>
            </a:endParaRPr>
          </a:p>
        </p:txBody>
      </p:sp>
      <p:sp>
        <p:nvSpPr>
          <p:cNvPr id="141" name="CustomShape 11">
            <a:extLst>
              <a:ext uri="{FF2B5EF4-FFF2-40B4-BE49-F238E27FC236}">
                <a16:creationId xmlns:a16="http://schemas.microsoft.com/office/drawing/2014/main" id="{C50C8666-B247-1548-9AE0-7111E782AE58}"/>
              </a:ext>
            </a:extLst>
          </p:cNvPr>
          <p:cNvSpPr/>
          <p:nvPr/>
        </p:nvSpPr>
        <p:spPr>
          <a:xfrm>
            <a:off x="5315553" y="5541327"/>
            <a:ext cx="185292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a:t>
            </a:r>
            <a:endParaRPr lang="en-US" sz="1800" b="0" strike="noStrike" spc="-1" dirty="0">
              <a:latin typeface="Arial"/>
            </a:endParaRPr>
          </a:p>
        </p:txBody>
      </p:sp>
      <p:sp>
        <p:nvSpPr>
          <p:cNvPr id="143" name="CustomShape 1">
            <a:extLst>
              <a:ext uri="{FF2B5EF4-FFF2-40B4-BE49-F238E27FC236}">
                <a16:creationId xmlns:a16="http://schemas.microsoft.com/office/drawing/2014/main" id="{F88FC183-3FE4-C244-8EC0-E5294C52444B}"/>
              </a:ext>
            </a:extLst>
          </p:cNvPr>
          <p:cNvSpPr/>
          <p:nvPr/>
        </p:nvSpPr>
        <p:spPr>
          <a:xfrm flipV="1">
            <a:off x="3151062" y="6340323"/>
            <a:ext cx="5810058"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144" name="CustomShape 2">
            <a:extLst>
              <a:ext uri="{FF2B5EF4-FFF2-40B4-BE49-F238E27FC236}">
                <a16:creationId xmlns:a16="http://schemas.microsoft.com/office/drawing/2014/main" id="{A81C3CE4-7471-CE4F-9D48-01E80FFE4016}"/>
              </a:ext>
            </a:extLst>
          </p:cNvPr>
          <p:cNvSpPr/>
          <p:nvPr/>
        </p:nvSpPr>
        <p:spPr>
          <a:xfrm flipV="1">
            <a:off x="3151062" y="6340323"/>
            <a:ext cx="500954"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146" name="CustomShape 8">
            <a:extLst>
              <a:ext uri="{FF2B5EF4-FFF2-40B4-BE49-F238E27FC236}">
                <a16:creationId xmlns:a16="http://schemas.microsoft.com/office/drawing/2014/main" id="{6AD152F2-CCE1-2443-BD66-3B32617BD007}"/>
              </a:ext>
            </a:extLst>
          </p:cNvPr>
          <p:cNvSpPr/>
          <p:nvPr/>
        </p:nvSpPr>
        <p:spPr>
          <a:xfrm>
            <a:off x="3094992" y="6415393"/>
            <a:ext cx="765539"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806R</a:t>
            </a:r>
            <a:endParaRPr lang="en-US" sz="1500" b="0" strike="noStrike" spc="-1" dirty="0">
              <a:latin typeface="Arial"/>
            </a:endParaRPr>
          </a:p>
        </p:txBody>
      </p:sp>
      <p:sp>
        <p:nvSpPr>
          <p:cNvPr id="147" name="Rectangle 146">
            <a:extLst>
              <a:ext uri="{FF2B5EF4-FFF2-40B4-BE49-F238E27FC236}">
                <a16:creationId xmlns:a16="http://schemas.microsoft.com/office/drawing/2014/main" id="{9253C215-F31E-5442-90E0-F09E3D62A1EA}"/>
              </a:ext>
            </a:extLst>
          </p:cNvPr>
          <p:cNvSpPr/>
          <p:nvPr/>
        </p:nvSpPr>
        <p:spPr>
          <a:xfrm>
            <a:off x="2571921" y="6445326"/>
            <a:ext cx="741251" cy="307777"/>
          </a:xfrm>
          <a:prstGeom prst="rect">
            <a:avLst/>
          </a:prstGeom>
        </p:spPr>
        <p:txBody>
          <a:bodyPr wrap="square">
            <a:spAutoFit/>
          </a:bodyPr>
          <a:lstStyle/>
          <a:p>
            <a:r>
              <a:rPr lang="en-US" sz="1400" spc="-1" dirty="0">
                <a:solidFill>
                  <a:srgbClr val="000000"/>
                </a:solidFill>
              </a:rPr>
              <a:t>i2</a:t>
            </a:r>
            <a:endParaRPr lang="en-CH" sz="1400" dirty="0"/>
          </a:p>
        </p:txBody>
      </p:sp>
      <p:sp>
        <p:nvSpPr>
          <p:cNvPr id="149" name="CustomShape 11">
            <a:extLst>
              <a:ext uri="{FF2B5EF4-FFF2-40B4-BE49-F238E27FC236}">
                <a16:creationId xmlns:a16="http://schemas.microsoft.com/office/drawing/2014/main" id="{EDFB55AC-EA08-A842-B4C2-755EC8F9AD17}"/>
              </a:ext>
            </a:extLst>
          </p:cNvPr>
          <p:cNvSpPr/>
          <p:nvPr/>
        </p:nvSpPr>
        <p:spPr>
          <a:xfrm>
            <a:off x="5289878" y="6397970"/>
            <a:ext cx="185292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a:t>
            </a:r>
            <a:endParaRPr lang="en-US" sz="1800" b="0" strike="noStrike" spc="-1" dirty="0">
              <a:latin typeface="Arial"/>
            </a:endParaRPr>
          </a:p>
        </p:txBody>
      </p:sp>
      <p:sp>
        <p:nvSpPr>
          <p:cNvPr id="150" name="CustomShape 19">
            <a:extLst>
              <a:ext uri="{FF2B5EF4-FFF2-40B4-BE49-F238E27FC236}">
                <a16:creationId xmlns:a16="http://schemas.microsoft.com/office/drawing/2014/main" id="{81FC0938-C360-9147-B736-6853938D2F3D}"/>
              </a:ext>
            </a:extLst>
          </p:cNvPr>
          <p:cNvSpPr/>
          <p:nvPr/>
        </p:nvSpPr>
        <p:spPr>
          <a:xfrm>
            <a:off x="831424" y="5556281"/>
            <a:ext cx="176011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Read 1 (Forward)</a:t>
            </a:r>
            <a:endParaRPr lang="en-US" sz="1500" b="0" strike="noStrike" spc="-1" dirty="0">
              <a:latin typeface="Arial"/>
            </a:endParaRPr>
          </a:p>
        </p:txBody>
      </p:sp>
      <p:sp>
        <p:nvSpPr>
          <p:cNvPr id="151" name="CustomShape 19">
            <a:extLst>
              <a:ext uri="{FF2B5EF4-FFF2-40B4-BE49-F238E27FC236}">
                <a16:creationId xmlns:a16="http://schemas.microsoft.com/office/drawing/2014/main" id="{C528D964-5F72-094A-B0A7-AC2DD68FAE9B}"/>
              </a:ext>
            </a:extLst>
          </p:cNvPr>
          <p:cNvSpPr/>
          <p:nvPr/>
        </p:nvSpPr>
        <p:spPr>
          <a:xfrm>
            <a:off x="852189" y="6430067"/>
            <a:ext cx="176011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Read 2 (Reverse)</a:t>
            </a:r>
            <a:endParaRPr lang="en-US" sz="1500" b="0" strike="noStrike" spc="-1" dirty="0">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D4593E-3978-D74C-8E12-BDF26396B019}"/>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90" name="CustomShape 1"/>
          <p:cNvSpPr/>
          <p:nvPr/>
        </p:nvSpPr>
        <p:spPr>
          <a:xfrm>
            <a:off x="-4846320" y="6583680"/>
            <a:ext cx="456840" cy="456840"/>
          </a:xfrm>
          <a:prstGeom prst="rect">
            <a:avLst/>
          </a:prstGeom>
          <a:solidFill>
            <a:srgbClr val="99CCFF"/>
          </a:solidFill>
          <a:ln>
            <a:noFill/>
          </a:ln>
        </p:spPr>
        <p:style>
          <a:lnRef idx="0">
            <a:scrgbClr r="0" g="0" b="0"/>
          </a:lnRef>
          <a:fillRef idx="0">
            <a:scrgbClr r="0" g="0" b="0"/>
          </a:fillRef>
          <a:effectRef idx="0">
            <a:scrgbClr r="0" g="0" b="0"/>
          </a:effectRef>
          <a:fontRef idx="minor"/>
        </p:style>
      </p:sp>
      <p:sp>
        <p:nvSpPr>
          <p:cNvPr id="191" name="CustomShape 2"/>
          <p:cNvSpPr/>
          <p:nvPr/>
        </p:nvSpPr>
        <p:spPr>
          <a:xfrm>
            <a:off x="-174960" y="-33120"/>
            <a:ext cx="1040760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Amplicon Sequencing - Multiplexing</a:t>
            </a:r>
          </a:p>
        </p:txBody>
      </p:sp>
      <p:pic>
        <p:nvPicPr>
          <p:cNvPr id="192" name="Picture 191"/>
          <p:cNvPicPr/>
          <p:nvPr/>
        </p:nvPicPr>
        <p:blipFill>
          <a:blip r:embed="rId3"/>
          <a:stretch/>
        </p:blipFill>
        <p:spPr>
          <a:xfrm>
            <a:off x="360" y="1645920"/>
            <a:ext cx="10080360" cy="473616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CustomShape 1"/>
          <p:cNvSpPr/>
          <p:nvPr/>
        </p:nvSpPr>
        <p:spPr>
          <a:xfrm>
            <a:off x="356555" y="1961188"/>
            <a:ext cx="907128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364" name="CustomShape 2"/>
          <p:cNvSpPr/>
          <p:nvPr/>
        </p:nvSpPr>
        <p:spPr>
          <a:xfrm>
            <a:off x="2169515" y="1961188"/>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365" name="CustomShape 3"/>
          <p:cNvSpPr/>
          <p:nvPr/>
        </p:nvSpPr>
        <p:spPr>
          <a:xfrm>
            <a:off x="1986635" y="1961188"/>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366" name="CustomShape 4"/>
          <p:cNvSpPr/>
          <p:nvPr/>
        </p:nvSpPr>
        <p:spPr>
          <a:xfrm flipH="1">
            <a:off x="1436555" y="1961188"/>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367" name="CustomShape 5"/>
          <p:cNvSpPr/>
          <p:nvPr/>
        </p:nvSpPr>
        <p:spPr>
          <a:xfrm flipH="1">
            <a:off x="887915" y="1961188"/>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368" name="CustomShape 6"/>
          <p:cNvSpPr/>
          <p:nvPr/>
        </p:nvSpPr>
        <p:spPr>
          <a:xfrm flipH="1">
            <a:off x="339275" y="1961188"/>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369" name="CustomShape 7"/>
          <p:cNvSpPr/>
          <p:nvPr/>
        </p:nvSpPr>
        <p:spPr>
          <a:xfrm flipH="1" flipV="1">
            <a:off x="7320755" y="1959748"/>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370" name="CustomShape 8"/>
          <p:cNvSpPr/>
          <p:nvPr/>
        </p:nvSpPr>
        <p:spPr>
          <a:xfrm flipV="1">
            <a:off x="7782275" y="1959388"/>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371" name="CustomShape 9"/>
          <p:cNvSpPr/>
          <p:nvPr/>
        </p:nvSpPr>
        <p:spPr>
          <a:xfrm flipV="1">
            <a:off x="8330915" y="1959388"/>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372" name="CustomShape 10"/>
          <p:cNvSpPr/>
          <p:nvPr/>
        </p:nvSpPr>
        <p:spPr>
          <a:xfrm flipV="1">
            <a:off x="8879555" y="1959388"/>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373" name="CustomShape 11"/>
          <p:cNvSpPr/>
          <p:nvPr/>
        </p:nvSpPr>
        <p:spPr>
          <a:xfrm>
            <a:off x="4186235" y="2016628"/>
            <a:ext cx="185292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a:t>
            </a:r>
            <a:endParaRPr lang="en-US" sz="1800" b="0" strike="noStrike" spc="-1" dirty="0">
              <a:latin typeface="Arial"/>
            </a:endParaRPr>
          </a:p>
        </p:txBody>
      </p:sp>
      <p:sp>
        <p:nvSpPr>
          <p:cNvPr id="374" name="CustomShape 12"/>
          <p:cNvSpPr/>
          <p:nvPr/>
        </p:nvSpPr>
        <p:spPr>
          <a:xfrm>
            <a:off x="2218115" y="2031748"/>
            <a:ext cx="2962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F</a:t>
            </a:r>
            <a:endParaRPr lang="en-US" sz="1500" b="0" strike="noStrike" spc="-1">
              <a:latin typeface="Arial"/>
            </a:endParaRPr>
          </a:p>
        </p:txBody>
      </p:sp>
      <p:sp>
        <p:nvSpPr>
          <p:cNvPr id="376" name="CustomShape 14"/>
          <p:cNvSpPr/>
          <p:nvPr/>
        </p:nvSpPr>
        <p:spPr>
          <a:xfrm>
            <a:off x="7370435" y="2039308"/>
            <a:ext cx="3175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R</a:t>
            </a:r>
            <a:endParaRPr lang="en-US" sz="1500" b="0" strike="noStrike" spc="-1" dirty="0">
              <a:latin typeface="Arial"/>
            </a:endParaRPr>
          </a:p>
        </p:txBody>
      </p:sp>
      <p:sp>
        <p:nvSpPr>
          <p:cNvPr id="378" name="CustomShape 16"/>
          <p:cNvSpPr/>
          <p:nvPr/>
        </p:nvSpPr>
        <p:spPr>
          <a:xfrm>
            <a:off x="8486435" y="2039308"/>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i1</a:t>
            </a:r>
            <a:endParaRPr lang="en-US" sz="1500" b="0" strike="noStrike" spc="-1" dirty="0">
              <a:latin typeface="Arial"/>
            </a:endParaRPr>
          </a:p>
        </p:txBody>
      </p:sp>
      <p:sp>
        <p:nvSpPr>
          <p:cNvPr id="379" name="CustomShape 17"/>
          <p:cNvSpPr/>
          <p:nvPr/>
        </p:nvSpPr>
        <p:spPr>
          <a:xfrm>
            <a:off x="8932475" y="2023468"/>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P7</a:t>
            </a:r>
            <a:endParaRPr lang="en-US" sz="1500" b="0" strike="noStrike" spc="-1">
              <a:latin typeface="Arial"/>
            </a:endParaRPr>
          </a:p>
        </p:txBody>
      </p:sp>
      <p:sp>
        <p:nvSpPr>
          <p:cNvPr id="380" name="CustomShape 18"/>
          <p:cNvSpPr/>
          <p:nvPr/>
        </p:nvSpPr>
        <p:spPr>
          <a:xfrm>
            <a:off x="959915" y="2031748"/>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i2</a:t>
            </a:r>
            <a:endParaRPr lang="en-US" sz="1500" b="0" strike="noStrike" spc="-1" dirty="0">
              <a:latin typeface="Arial"/>
            </a:endParaRPr>
          </a:p>
        </p:txBody>
      </p:sp>
      <p:sp>
        <p:nvSpPr>
          <p:cNvPr id="381" name="CustomShape 19"/>
          <p:cNvSpPr/>
          <p:nvPr/>
        </p:nvSpPr>
        <p:spPr>
          <a:xfrm>
            <a:off x="418835" y="2031748"/>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P5</a:t>
            </a:r>
            <a:endParaRPr lang="en-US" sz="1500" b="0" strike="noStrike" spc="-1" dirty="0">
              <a:latin typeface="Arial"/>
            </a:endParaRPr>
          </a:p>
        </p:txBody>
      </p:sp>
      <p:sp>
        <p:nvSpPr>
          <p:cNvPr id="421" name="Line 59"/>
          <p:cNvSpPr/>
          <p:nvPr/>
        </p:nvSpPr>
        <p:spPr>
          <a:xfrm flipV="1">
            <a:off x="2019534" y="1734056"/>
            <a:ext cx="5185788" cy="0"/>
          </a:xfrm>
          <a:prstGeom prst="line">
            <a:avLst/>
          </a:prstGeom>
          <a:ln w="146160">
            <a:solidFill>
              <a:srgbClr val="FF9999"/>
            </a:solidFill>
            <a:round/>
            <a:tailEnd type="triangle" w="med" len="med"/>
          </a:ln>
        </p:spPr>
        <p:style>
          <a:lnRef idx="0">
            <a:scrgbClr r="0" g="0" b="0"/>
          </a:lnRef>
          <a:fillRef idx="0">
            <a:scrgbClr r="0" g="0" b="0"/>
          </a:fillRef>
          <a:effectRef idx="0">
            <a:scrgbClr r="0" g="0" b="0"/>
          </a:effectRef>
          <a:fontRef idx="minor"/>
        </p:style>
      </p:sp>
      <p:sp>
        <p:nvSpPr>
          <p:cNvPr id="106" name="CustomShape 9">
            <a:extLst>
              <a:ext uri="{FF2B5EF4-FFF2-40B4-BE49-F238E27FC236}">
                <a16:creationId xmlns:a16="http://schemas.microsoft.com/office/drawing/2014/main" id="{A1689E17-AE4A-2045-B2D3-4B97CE5549EA}"/>
              </a:ext>
            </a:extLst>
          </p:cNvPr>
          <p:cNvSpPr/>
          <p:nvPr/>
        </p:nvSpPr>
        <p:spPr>
          <a:xfrm>
            <a:off x="1488755" y="1911553"/>
            <a:ext cx="5446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Rd1 SP</a:t>
            </a:r>
            <a:endParaRPr lang="en-US" sz="1500" b="0" strike="noStrike" spc="-1" dirty="0">
              <a:latin typeface="Arial"/>
            </a:endParaRPr>
          </a:p>
        </p:txBody>
      </p:sp>
      <p:sp>
        <p:nvSpPr>
          <p:cNvPr id="108" name="CustomShape 9">
            <a:extLst>
              <a:ext uri="{FF2B5EF4-FFF2-40B4-BE49-F238E27FC236}">
                <a16:creationId xmlns:a16="http://schemas.microsoft.com/office/drawing/2014/main" id="{8DBFA389-67DB-4E47-8E75-C7DC93397814}"/>
              </a:ext>
            </a:extLst>
          </p:cNvPr>
          <p:cNvSpPr/>
          <p:nvPr/>
        </p:nvSpPr>
        <p:spPr>
          <a:xfrm>
            <a:off x="7827275" y="1923202"/>
            <a:ext cx="5446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Rd2SP</a:t>
            </a:r>
            <a:endParaRPr lang="en-US" sz="1500" b="0" strike="noStrike" spc="-1" dirty="0">
              <a:latin typeface="Arial"/>
            </a:endParaRPr>
          </a:p>
        </p:txBody>
      </p:sp>
      <p:sp>
        <p:nvSpPr>
          <p:cNvPr id="110" name="CustomShape 4">
            <a:extLst>
              <a:ext uri="{FF2B5EF4-FFF2-40B4-BE49-F238E27FC236}">
                <a16:creationId xmlns:a16="http://schemas.microsoft.com/office/drawing/2014/main" id="{7BB67C96-9179-E44E-B0D4-9680BFBF190B}"/>
              </a:ext>
            </a:extLst>
          </p:cNvPr>
          <p:cNvSpPr/>
          <p:nvPr/>
        </p:nvSpPr>
        <p:spPr>
          <a:xfrm flipH="1">
            <a:off x="1462601" y="1532439"/>
            <a:ext cx="556933" cy="295404"/>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p:style>
        <p:txBody>
          <a:bodyPr/>
          <a:lstStyle/>
          <a:p>
            <a:r>
              <a:rPr lang="en-CH" sz="1400" dirty="0"/>
              <a:t>SP1</a:t>
            </a:r>
          </a:p>
        </p:txBody>
      </p:sp>
      <p:sp>
        <p:nvSpPr>
          <p:cNvPr id="111" name="Rectangle 110">
            <a:extLst>
              <a:ext uri="{FF2B5EF4-FFF2-40B4-BE49-F238E27FC236}">
                <a16:creationId xmlns:a16="http://schemas.microsoft.com/office/drawing/2014/main" id="{5583C5AC-65B9-8C4D-99FC-63CF01D5D6C7}"/>
              </a:ext>
            </a:extLst>
          </p:cNvPr>
          <p:cNvSpPr/>
          <p:nvPr/>
        </p:nvSpPr>
        <p:spPr>
          <a:xfrm>
            <a:off x="4406143" y="1579155"/>
            <a:ext cx="741251" cy="307777"/>
          </a:xfrm>
          <a:prstGeom prst="rect">
            <a:avLst/>
          </a:prstGeom>
        </p:spPr>
        <p:txBody>
          <a:bodyPr wrap="square">
            <a:spAutoFit/>
          </a:bodyPr>
          <a:lstStyle/>
          <a:p>
            <a:r>
              <a:rPr lang="en-US" sz="1400" spc="-1" dirty="0">
                <a:solidFill>
                  <a:srgbClr val="000000"/>
                </a:solidFill>
              </a:rPr>
              <a:t>250 bp</a:t>
            </a:r>
            <a:endParaRPr lang="en-CH" sz="1400" dirty="0"/>
          </a:p>
        </p:txBody>
      </p:sp>
      <p:sp>
        <p:nvSpPr>
          <p:cNvPr id="115" name="Rectangle 114">
            <a:extLst>
              <a:ext uri="{FF2B5EF4-FFF2-40B4-BE49-F238E27FC236}">
                <a16:creationId xmlns:a16="http://schemas.microsoft.com/office/drawing/2014/main" id="{A1740C63-69B3-9E4B-A729-A687BB2FD709}"/>
              </a:ext>
            </a:extLst>
          </p:cNvPr>
          <p:cNvSpPr/>
          <p:nvPr/>
        </p:nvSpPr>
        <p:spPr>
          <a:xfrm>
            <a:off x="4651006" y="845746"/>
            <a:ext cx="755314" cy="307777"/>
          </a:xfrm>
          <a:prstGeom prst="rect">
            <a:avLst/>
          </a:prstGeom>
        </p:spPr>
        <p:txBody>
          <a:bodyPr wrap="square">
            <a:spAutoFit/>
          </a:bodyPr>
          <a:lstStyle/>
          <a:p>
            <a:r>
              <a:rPr lang="en-US" sz="1400" spc="-1" dirty="0">
                <a:solidFill>
                  <a:srgbClr val="000000"/>
                </a:solidFill>
              </a:rPr>
              <a:t>292 bp</a:t>
            </a:r>
            <a:endParaRPr lang="en-CH" sz="1400" dirty="0"/>
          </a:p>
        </p:txBody>
      </p:sp>
      <p:cxnSp>
        <p:nvCxnSpPr>
          <p:cNvPr id="116" name="Straight Connector 115">
            <a:extLst>
              <a:ext uri="{FF2B5EF4-FFF2-40B4-BE49-F238E27FC236}">
                <a16:creationId xmlns:a16="http://schemas.microsoft.com/office/drawing/2014/main" id="{87B37859-CE60-EF4F-89BC-4FCD1996740A}"/>
              </a:ext>
            </a:extLst>
          </p:cNvPr>
          <p:cNvCxnSpPr>
            <a:cxnSpLocks/>
          </p:cNvCxnSpPr>
          <p:nvPr/>
        </p:nvCxnSpPr>
        <p:spPr>
          <a:xfrm>
            <a:off x="2263680" y="1158964"/>
            <a:ext cx="5559474" cy="0"/>
          </a:xfrm>
          <a:prstGeom prst="line">
            <a:avLst/>
          </a:prstGeom>
          <a:ln>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20" name="Line 59">
            <a:extLst>
              <a:ext uri="{FF2B5EF4-FFF2-40B4-BE49-F238E27FC236}">
                <a16:creationId xmlns:a16="http://schemas.microsoft.com/office/drawing/2014/main" id="{9BF598B1-A5EE-7240-A40D-5CCA51704617}"/>
              </a:ext>
            </a:extLst>
          </p:cNvPr>
          <p:cNvSpPr/>
          <p:nvPr/>
        </p:nvSpPr>
        <p:spPr>
          <a:xfrm>
            <a:off x="8365253" y="1725362"/>
            <a:ext cx="651395" cy="1489"/>
          </a:xfrm>
          <a:prstGeom prst="line">
            <a:avLst/>
          </a:prstGeom>
          <a:ln w="146160">
            <a:solidFill>
              <a:srgbClr val="FFC000"/>
            </a:solidFill>
            <a:round/>
            <a:tailEnd type="triangle" w="sm" len="sm"/>
          </a:ln>
        </p:spPr>
        <p:style>
          <a:lnRef idx="0">
            <a:scrgbClr r="0" g="0" b="0"/>
          </a:lnRef>
          <a:fillRef idx="0">
            <a:scrgbClr r="0" g="0" b="0"/>
          </a:fillRef>
          <a:effectRef idx="0">
            <a:scrgbClr r="0" g="0" b="0"/>
          </a:effectRef>
          <a:fontRef idx="minor"/>
        </p:style>
      </p:sp>
      <p:sp>
        <p:nvSpPr>
          <p:cNvPr id="121" name="Rectangle 120">
            <a:extLst>
              <a:ext uri="{FF2B5EF4-FFF2-40B4-BE49-F238E27FC236}">
                <a16:creationId xmlns:a16="http://schemas.microsoft.com/office/drawing/2014/main" id="{1E7D0382-66CE-B847-BC72-DB40E76F9B6B}"/>
              </a:ext>
            </a:extLst>
          </p:cNvPr>
          <p:cNvSpPr/>
          <p:nvPr/>
        </p:nvSpPr>
        <p:spPr>
          <a:xfrm>
            <a:off x="8347791" y="1563964"/>
            <a:ext cx="741251" cy="307777"/>
          </a:xfrm>
          <a:prstGeom prst="rect">
            <a:avLst/>
          </a:prstGeom>
        </p:spPr>
        <p:txBody>
          <a:bodyPr wrap="square">
            <a:spAutoFit/>
          </a:bodyPr>
          <a:lstStyle/>
          <a:p>
            <a:r>
              <a:rPr lang="en-US" sz="1400" spc="-1" dirty="0">
                <a:solidFill>
                  <a:srgbClr val="000000"/>
                </a:solidFill>
              </a:rPr>
              <a:t>6 bp</a:t>
            </a:r>
            <a:endParaRPr lang="en-CH" sz="1400" dirty="0"/>
          </a:p>
        </p:txBody>
      </p:sp>
      <p:sp>
        <p:nvSpPr>
          <p:cNvPr id="127" name="Rectangle 126">
            <a:extLst>
              <a:ext uri="{FF2B5EF4-FFF2-40B4-BE49-F238E27FC236}">
                <a16:creationId xmlns:a16="http://schemas.microsoft.com/office/drawing/2014/main" id="{55237A82-0E2F-3E41-8B12-3F39761D79C0}"/>
              </a:ext>
            </a:extLst>
          </p:cNvPr>
          <p:cNvSpPr/>
          <p:nvPr/>
        </p:nvSpPr>
        <p:spPr>
          <a:xfrm>
            <a:off x="4663948" y="1170945"/>
            <a:ext cx="755314" cy="307777"/>
          </a:xfrm>
          <a:prstGeom prst="rect">
            <a:avLst/>
          </a:prstGeom>
        </p:spPr>
        <p:txBody>
          <a:bodyPr wrap="square">
            <a:spAutoFit/>
          </a:bodyPr>
          <a:lstStyle/>
          <a:p>
            <a:r>
              <a:rPr lang="en-US" sz="1400" spc="-1" dirty="0">
                <a:solidFill>
                  <a:srgbClr val="000000"/>
                </a:solidFill>
              </a:rPr>
              <a:t>196 bp</a:t>
            </a:r>
            <a:endParaRPr lang="en-CH" sz="1400" dirty="0"/>
          </a:p>
        </p:txBody>
      </p:sp>
      <p:cxnSp>
        <p:nvCxnSpPr>
          <p:cNvPr id="128" name="Straight Connector 127">
            <a:extLst>
              <a:ext uri="{FF2B5EF4-FFF2-40B4-BE49-F238E27FC236}">
                <a16:creationId xmlns:a16="http://schemas.microsoft.com/office/drawing/2014/main" id="{D7F94BCB-3DD9-804D-A179-5982EC39B7FE}"/>
              </a:ext>
            </a:extLst>
          </p:cNvPr>
          <p:cNvCxnSpPr>
            <a:cxnSpLocks/>
          </p:cNvCxnSpPr>
          <p:nvPr/>
        </p:nvCxnSpPr>
        <p:spPr>
          <a:xfrm>
            <a:off x="2720120" y="1422018"/>
            <a:ext cx="4422678" cy="0"/>
          </a:xfrm>
          <a:prstGeom prst="line">
            <a:avLst/>
          </a:prstGeom>
          <a:ln>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39CB40E2-C40C-BE4E-AE77-60F115EFA2DD}"/>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32" name="TextShape 38">
            <a:extLst>
              <a:ext uri="{FF2B5EF4-FFF2-40B4-BE49-F238E27FC236}">
                <a16:creationId xmlns:a16="http://schemas.microsoft.com/office/drawing/2014/main" id="{E7D85623-6FEB-154B-8D88-66AE622C717D}"/>
              </a:ext>
            </a:extLst>
          </p:cNvPr>
          <p:cNvSpPr txBox="1"/>
          <p:nvPr/>
        </p:nvSpPr>
        <p:spPr>
          <a:xfrm>
            <a:off x="1117440" y="-28720"/>
            <a:ext cx="7843680" cy="761320"/>
          </a:xfrm>
          <a:prstGeom prst="rect">
            <a:avLst/>
          </a:prstGeom>
          <a:noFill/>
          <a:ln>
            <a:noFill/>
          </a:ln>
        </p:spPr>
        <p:txBody>
          <a:bodyPr lIns="90000" tIns="45000" rIns="90000" bIns="45000">
            <a:noAutofit/>
          </a:bodyPr>
          <a:lstStyle/>
          <a:p>
            <a:r>
              <a:rPr lang="en-US" sz="4800" b="0" strike="noStrike" spc="-1" dirty="0">
                <a:solidFill>
                  <a:schemeClr val="bg1"/>
                </a:solidFill>
                <a:latin typeface="BetecknaGS"/>
              </a:rPr>
              <a:t>Possible Problems</a:t>
            </a:r>
            <a:endParaRPr lang="en-US" sz="4800" b="0" strike="noStrike" spc="-1" dirty="0">
              <a:solidFill>
                <a:schemeClr val="bg1"/>
              </a:solidFill>
              <a:latin typeface="Arial"/>
            </a:endParaRPr>
          </a:p>
        </p:txBody>
      </p:sp>
      <p:sp>
        <p:nvSpPr>
          <p:cNvPr id="133" name="Line 47">
            <a:extLst>
              <a:ext uri="{FF2B5EF4-FFF2-40B4-BE49-F238E27FC236}">
                <a16:creationId xmlns:a16="http://schemas.microsoft.com/office/drawing/2014/main" id="{30ADCB49-6627-9542-BA3D-85EA75F00E21}"/>
              </a:ext>
            </a:extLst>
          </p:cNvPr>
          <p:cNvSpPr/>
          <p:nvPr/>
        </p:nvSpPr>
        <p:spPr>
          <a:xfrm>
            <a:off x="4949499" y="2473928"/>
            <a:ext cx="1073" cy="322671"/>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34" name="Line 59">
            <a:extLst>
              <a:ext uri="{FF2B5EF4-FFF2-40B4-BE49-F238E27FC236}">
                <a16:creationId xmlns:a16="http://schemas.microsoft.com/office/drawing/2014/main" id="{7DAF4DA5-0BFF-EF4D-9EFB-6E978CF9490A}"/>
              </a:ext>
            </a:extLst>
          </p:cNvPr>
          <p:cNvSpPr/>
          <p:nvPr/>
        </p:nvSpPr>
        <p:spPr>
          <a:xfrm>
            <a:off x="1321141" y="3146015"/>
            <a:ext cx="651395" cy="1489"/>
          </a:xfrm>
          <a:prstGeom prst="line">
            <a:avLst/>
          </a:prstGeom>
          <a:ln w="146160">
            <a:solidFill>
              <a:srgbClr val="FFC000"/>
            </a:solidFill>
            <a:round/>
            <a:tailEnd type="triangle" w="sm" len="sm"/>
          </a:ln>
        </p:spPr>
        <p:style>
          <a:lnRef idx="0">
            <a:scrgbClr r="0" g="0" b="0"/>
          </a:lnRef>
          <a:fillRef idx="0">
            <a:scrgbClr r="0" g="0" b="0"/>
          </a:fillRef>
          <a:effectRef idx="0">
            <a:scrgbClr r="0" g="0" b="0"/>
          </a:effectRef>
          <a:fontRef idx="minor"/>
        </p:style>
      </p:sp>
      <p:sp>
        <p:nvSpPr>
          <p:cNvPr id="135" name="Rectangle 134">
            <a:extLst>
              <a:ext uri="{FF2B5EF4-FFF2-40B4-BE49-F238E27FC236}">
                <a16:creationId xmlns:a16="http://schemas.microsoft.com/office/drawing/2014/main" id="{BA6D12F2-87DE-DE41-B57A-C4D026D7A69F}"/>
              </a:ext>
            </a:extLst>
          </p:cNvPr>
          <p:cNvSpPr/>
          <p:nvPr/>
        </p:nvSpPr>
        <p:spPr>
          <a:xfrm>
            <a:off x="1431299" y="2996315"/>
            <a:ext cx="741251" cy="307777"/>
          </a:xfrm>
          <a:prstGeom prst="rect">
            <a:avLst/>
          </a:prstGeom>
        </p:spPr>
        <p:txBody>
          <a:bodyPr wrap="square">
            <a:spAutoFit/>
          </a:bodyPr>
          <a:lstStyle/>
          <a:p>
            <a:r>
              <a:rPr lang="en-US" sz="1400" spc="-1" dirty="0">
                <a:solidFill>
                  <a:srgbClr val="000000"/>
                </a:solidFill>
              </a:rPr>
              <a:t>i1</a:t>
            </a:r>
            <a:endParaRPr lang="en-CH" sz="1400" dirty="0"/>
          </a:p>
        </p:txBody>
      </p:sp>
      <p:sp>
        <p:nvSpPr>
          <p:cNvPr id="136" name="CustomShape 1">
            <a:extLst>
              <a:ext uri="{FF2B5EF4-FFF2-40B4-BE49-F238E27FC236}">
                <a16:creationId xmlns:a16="http://schemas.microsoft.com/office/drawing/2014/main" id="{4183D78C-41FE-A14A-ADC8-57C8EF6EFE04}"/>
              </a:ext>
            </a:extLst>
          </p:cNvPr>
          <p:cNvSpPr/>
          <p:nvPr/>
        </p:nvSpPr>
        <p:spPr>
          <a:xfrm>
            <a:off x="2019336" y="2917595"/>
            <a:ext cx="5744158"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137" name="CustomShape 2">
            <a:extLst>
              <a:ext uri="{FF2B5EF4-FFF2-40B4-BE49-F238E27FC236}">
                <a16:creationId xmlns:a16="http://schemas.microsoft.com/office/drawing/2014/main" id="{BA0041DB-6BC2-2548-A84B-9DAAD96B20EB}"/>
              </a:ext>
            </a:extLst>
          </p:cNvPr>
          <p:cNvSpPr/>
          <p:nvPr/>
        </p:nvSpPr>
        <p:spPr>
          <a:xfrm>
            <a:off x="2155416" y="2917595"/>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138" name="CustomShape 3">
            <a:extLst>
              <a:ext uri="{FF2B5EF4-FFF2-40B4-BE49-F238E27FC236}">
                <a16:creationId xmlns:a16="http://schemas.microsoft.com/office/drawing/2014/main" id="{5E04E2C9-BD1C-F549-8370-A61090659245}"/>
              </a:ext>
            </a:extLst>
          </p:cNvPr>
          <p:cNvSpPr/>
          <p:nvPr/>
        </p:nvSpPr>
        <p:spPr>
          <a:xfrm>
            <a:off x="1972536" y="2917595"/>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139" name="CustomShape 8">
            <a:extLst>
              <a:ext uri="{FF2B5EF4-FFF2-40B4-BE49-F238E27FC236}">
                <a16:creationId xmlns:a16="http://schemas.microsoft.com/office/drawing/2014/main" id="{44ACD5CE-658D-754E-AAC1-D70A6A5DD84F}"/>
              </a:ext>
            </a:extLst>
          </p:cNvPr>
          <p:cNvSpPr/>
          <p:nvPr/>
        </p:nvSpPr>
        <p:spPr>
          <a:xfrm>
            <a:off x="2078388" y="3009732"/>
            <a:ext cx="635399"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515F</a:t>
            </a:r>
            <a:endParaRPr lang="en-US" sz="1500" b="0" strike="noStrike" spc="-1" dirty="0">
              <a:latin typeface="Arial"/>
            </a:endParaRPr>
          </a:p>
        </p:txBody>
      </p:sp>
      <p:sp>
        <p:nvSpPr>
          <p:cNvPr id="141" name="CustomShape 11">
            <a:extLst>
              <a:ext uri="{FF2B5EF4-FFF2-40B4-BE49-F238E27FC236}">
                <a16:creationId xmlns:a16="http://schemas.microsoft.com/office/drawing/2014/main" id="{C50C8666-B247-1548-9AE0-7111E782AE58}"/>
              </a:ext>
            </a:extLst>
          </p:cNvPr>
          <p:cNvSpPr/>
          <p:nvPr/>
        </p:nvSpPr>
        <p:spPr>
          <a:xfrm>
            <a:off x="4137027" y="2954010"/>
            <a:ext cx="185292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a:t>
            </a:r>
            <a:endParaRPr lang="en-US" sz="1800" b="0" strike="noStrike" spc="-1" dirty="0">
              <a:latin typeface="Arial"/>
            </a:endParaRPr>
          </a:p>
        </p:txBody>
      </p:sp>
      <p:sp>
        <p:nvSpPr>
          <p:cNvPr id="66" name="Line 59">
            <a:extLst>
              <a:ext uri="{FF2B5EF4-FFF2-40B4-BE49-F238E27FC236}">
                <a16:creationId xmlns:a16="http://schemas.microsoft.com/office/drawing/2014/main" id="{995F8F68-1324-E344-BB30-D7CD3A5EB6B6}"/>
              </a:ext>
            </a:extLst>
          </p:cNvPr>
          <p:cNvSpPr/>
          <p:nvPr/>
        </p:nvSpPr>
        <p:spPr>
          <a:xfrm>
            <a:off x="1383840" y="4377849"/>
            <a:ext cx="651395" cy="1489"/>
          </a:xfrm>
          <a:prstGeom prst="line">
            <a:avLst/>
          </a:prstGeom>
          <a:ln w="146160">
            <a:solidFill>
              <a:srgbClr val="FFC000"/>
            </a:solidFill>
            <a:round/>
            <a:tailEnd type="triangle" w="sm" len="sm"/>
          </a:ln>
        </p:spPr>
        <p:style>
          <a:lnRef idx="0">
            <a:scrgbClr r="0" g="0" b="0"/>
          </a:lnRef>
          <a:fillRef idx="0">
            <a:scrgbClr r="0" g="0" b="0"/>
          </a:fillRef>
          <a:effectRef idx="0">
            <a:scrgbClr r="0" g="0" b="0"/>
          </a:effectRef>
          <a:fontRef idx="minor"/>
        </p:style>
      </p:sp>
      <p:sp>
        <p:nvSpPr>
          <p:cNvPr id="67" name="Rectangle 66">
            <a:extLst>
              <a:ext uri="{FF2B5EF4-FFF2-40B4-BE49-F238E27FC236}">
                <a16:creationId xmlns:a16="http://schemas.microsoft.com/office/drawing/2014/main" id="{1C19DA64-65FA-5049-9ABE-54864C11287E}"/>
              </a:ext>
            </a:extLst>
          </p:cNvPr>
          <p:cNvSpPr/>
          <p:nvPr/>
        </p:nvSpPr>
        <p:spPr>
          <a:xfrm>
            <a:off x="1493998" y="4228149"/>
            <a:ext cx="741251" cy="307777"/>
          </a:xfrm>
          <a:prstGeom prst="rect">
            <a:avLst/>
          </a:prstGeom>
        </p:spPr>
        <p:txBody>
          <a:bodyPr wrap="square">
            <a:spAutoFit/>
          </a:bodyPr>
          <a:lstStyle/>
          <a:p>
            <a:r>
              <a:rPr lang="en-US" sz="1400" spc="-1" dirty="0">
                <a:solidFill>
                  <a:srgbClr val="000000"/>
                </a:solidFill>
              </a:rPr>
              <a:t>i1</a:t>
            </a:r>
            <a:endParaRPr lang="en-CH" sz="1400" dirty="0"/>
          </a:p>
        </p:txBody>
      </p:sp>
      <p:sp>
        <p:nvSpPr>
          <p:cNvPr id="68" name="CustomShape 1">
            <a:extLst>
              <a:ext uri="{FF2B5EF4-FFF2-40B4-BE49-F238E27FC236}">
                <a16:creationId xmlns:a16="http://schemas.microsoft.com/office/drawing/2014/main" id="{EF2BC04D-5F6F-DB44-AB79-3EF6F8165771}"/>
              </a:ext>
            </a:extLst>
          </p:cNvPr>
          <p:cNvSpPr/>
          <p:nvPr/>
        </p:nvSpPr>
        <p:spPr>
          <a:xfrm>
            <a:off x="2082035" y="4149429"/>
            <a:ext cx="2402316"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69" name="CustomShape 2">
            <a:extLst>
              <a:ext uri="{FF2B5EF4-FFF2-40B4-BE49-F238E27FC236}">
                <a16:creationId xmlns:a16="http://schemas.microsoft.com/office/drawing/2014/main" id="{4428D0CE-423F-F84E-845D-950E53D58888}"/>
              </a:ext>
            </a:extLst>
          </p:cNvPr>
          <p:cNvSpPr/>
          <p:nvPr/>
        </p:nvSpPr>
        <p:spPr>
          <a:xfrm>
            <a:off x="2218115" y="4149429"/>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70" name="CustomShape 3">
            <a:extLst>
              <a:ext uri="{FF2B5EF4-FFF2-40B4-BE49-F238E27FC236}">
                <a16:creationId xmlns:a16="http://schemas.microsoft.com/office/drawing/2014/main" id="{67A641D8-AB84-EA47-B2C8-9E1CDE2EB8D7}"/>
              </a:ext>
            </a:extLst>
          </p:cNvPr>
          <p:cNvSpPr/>
          <p:nvPr/>
        </p:nvSpPr>
        <p:spPr>
          <a:xfrm>
            <a:off x="2035235" y="4149429"/>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71" name="CustomShape 8">
            <a:extLst>
              <a:ext uri="{FF2B5EF4-FFF2-40B4-BE49-F238E27FC236}">
                <a16:creationId xmlns:a16="http://schemas.microsoft.com/office/drawing/2014/main" id="{3A2AA44F-DDD6-AE4F-9F54-74B2604A92E4}"/>
              </a:ext>
            </a:extLst>
          </p:cNvPr>
          <p:cNvSpPr/>
          <p:nvPr/>
        </p:nvSpPr>
        <p:spPr>
          <a:xfrm>
            <a:off x="2141087" y="4241566"/>
            <a:ext cx="635399"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515F</a:t>
            </a:r>
            <a:endParaRPr lang="en-US" sz="1500" b="0" strike="noStrike" spc="-1" dirty="0">
              <a:latin typeface="Arial"/>
            </a:endParaRPr>
          </a:p>
        </p:txBody>
      </p:sp>
      <p:sp>
        <p:nvSpPr>
          <p:cNvPr id="72" name="CustomShape 11">
            <a:extLst>
              <a:ext uri="{FF2B5EF4-FFF2-40B4-BE49-F238E27FC236}">
                <a16:creationId xmlns:a16="http://schemas.microsoft.com/office/drawing/2014/main" id="{7B453E95-1D9D-D545-8A86-C726761E5463}"/>
              </a:ext>
            </a:extLst>
          </p:cNvPr>
          <p:cNvSpPr/>
          <p:nvPr/>
        </p:nvSpPr>
        <p:spPr>
          <a:xfrm>
            <a:off x="2794627" y="4197286"/>
            <a:ext cx="185292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pc="-1" dirty="0">
                <a:solidFill>
                  <a:srgbClr val="000000"/>
                </a:solidFill>
                <a:latin typeface="Arial"/>
              </a:rPr>
              <a:t>Shorter insert</a:t>
            </a:r>
            <a:endParaRPr lang="en-US" sz="1800" b="0" strike="noStrike" spc="-1" dirty="0">
              <a:latin typeface="Arial"/>
            </a:endParaRPr>
          </a:p>
        </p:txBody>
      </p:sp>
      <p:sp>
        <p:nvSpPr>
          <p:cNvPr id="73" name="CustomShape 8">
            <a:extLst>
              <a:ext uri="{FF2B5EF4-FFF2-40B4-BE49-F238E27FC236}">
                <a16:creationId xmlns:a16="http://schemas.microsoft.com/office/drawing/2014/main" id="{DDA5D7A5-85CF-0E40-B3B7-A5A30E202F8B}"/>
              </a:ext>
            </a:extLst>
          </p:cNvPr>
          <p:cNvSpPr/>
          <p:nvPr/>
        </p:nvSpPr>
        <p:spPr>
          <a:xfrm flipV="1">
            <a:off x="4470903" y="4159798"/>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74" name="CustomShape 9">
            <a:extLst>
              <a:ext uri="{FF2B5EF4-FFF2-40B4-BE49-F238E27FC236}">
                <a16:creationId xmlns:a16="http://schemas.microsoft.com/office/drawing/2014/main" id="{CF326C3E-F659-9B44-BFDD-CDE3DB2577B0}"/>
              </a:ext>
            </a:extLst>
          </p:cNvPr>
          <p:cNvSpPr/>
          <p:nvPr/>
        </p:nvSpPr>
        <p:spPr>
          <a:xfrm flipV="1">
            <a:off x="5019543" y="4159798"/>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75" name="CustomShape 10">
            <a:extLst>
              <a:ext uri="{FF2B5EF4-FFF2-40B4-BE49-F238E27FC236}">
                <a16:creationId xmlns:a16="http://schemas.microsoft.com/office/drawing/2014/main" id="{EE61CC22-468D-D04C-B4E0-3EF66E2B90E2}"/>
              </a:ext>
            </a:extLst>
          </p:cNvPr>
          <p:cNvSpPr/>
          <p:nvPr/>
        </p:nvSpPr>
        <p:spPr>
          <a:xfrm flipV="1">
            <a:off x="5568183" y="4159798"/>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76" name="CustomShape 16">
            <a:extLst>
              <a:ext uri="{FF2B5EF4-FFF2-40B4-BE49-F238E27FC236}">
                <a16:creationId xmlns:a16="http://schemas.microsoft.com/office/drawing/2014/main" id="{DBA20EC0-17FC-3040-9686-DD64C1D2D9AD}"/>
              </a:ext>
            </a:extLst>
          </p:cNvPr>
          <p:cNvSpPr/>
          <p:nvPr/>
        </p:nvSpPr>
        <p:spPr>
          <a:xfrm>
            <a:off x="5175063" y="4239718"/>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i1</a:t>
            </a:r>
            <a:endParaRPr lang="en-US" sz="1500" b="0" strike="noStrike" spc="-1" dirty="0">
              <a:latin typeface="Arial"/>
            </a:endParaRPr>
          </a:p>
        </p:txBody>
      </p:sp>
      <p:sp>
        <p:nvSpPr>
          <p:cNvPr id="77" name="CustomShape 17">
            <a:extLst>
              <a:ext uri="{FF2B5EF4-FFF2-40B4-BE49-F238E27FC236}">
                <a16:creationId xmlns:a16="http://schemas.microsoft.com/office/drawing/2014/main" id="{0641B911-FDE5-8542-BD50-3B6DB485A800}"/>
              </a:ext>
            </a:extLst>
          </p:cNvPr>
          <p:cNvSpPr/>
          <p:nvPr/>
        </p:nvSpPr>
        <p:spPr>
          <a:xfrm>
            <a:off x="5621103" y="4223878"/>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P7</a:t>
            </a:r>
            <a:endParaRPr lang="en-US" sz="1500" b="0" strike="noStrike" spc="-1">
              <a:latin typeface="Arial"/>
            </a:endParaRPr>
          </a:p>
        </p:txBody>
      </p:sp>
      <p:sp>
        <p:nvSpPr>
          <p:cNvPr id="78" name="CustomShape 9">
            <a:extLst>
              <a:ext uri="{FF2B5EF4-FFF2-40B4-BE49-F238E27FC236}">
                <a16:creationId xmlns:a16="http://schemas.microsoft.com/office/drawing/2014/main" id="{FF5BB361-6A16-BA4A-A58E-82C12B267111}"/>
              </a:ext>
            </a:extLst>
          </p:cNvPr>
          <p:cNvSpPr/>
          <p:nvPr/>
        </p:nvSpPr>
        <p:spPr>
          <a:xfrm>
            <a:off x="4515903" y="4123612"/>
            <a:ext cx="5446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Rd2SP</a:t>
            </a:r>
            <a:endParaRPr lang="en-US" sz="1500" b="0" strike="noStrike" spc="-1" dirty="0">
              <a:latin typeface="Arial"/>
            </a:endParaRPr>
          </a:p>
        </p:txBody>
      </p:sp>
      <p:sp>
        <p:nvSpPr>
          <p:cNvPr id="82" name="Rectangle 81">
            <a:extLst>
              <a:ext uri="{FF2B5EF4-FFF2-40B4-BE49-F238E27FC236}">
                <a16:creationId xmlns:a16="http://schemas.microsoft.com/office/drawing/2014/main" id="{BECA1D42-A272-2845-9E19-B262113FEF94}"/>
              </a:ext>
            </a:extLst>
          </p:cNvPr>
          <p:cNvSpPr/>
          <p:nvPr/>
        </p:nvSpPr>
        <p:spPr>
          <a:xfrm>
            <a:off x="2455469" y="6003296"/>
            <a:ext cx="5709126" cy="923330"/>
          </a:xfrm>
          <a:prstGeom prst="rect">
            <a:avLst/>
          </a:prstGeom>
        </p:spPr>
        <p:txBody>
          <a:bodyPr wrap="square">
            <a:spAutoFit/>
          </a:bodyPr>
          <a:lstStyle/>
          <a:p>
            <a:r>
              <a:rPr lang="en-US" spc="-1" dirty="0">
                <a:solidFill>
                  <a:srgbClr val="000000"/>
                </a:solidFill>
              </a:rPr>
              <a:t>If the amplicon insert is shorter than expected, then the read can extend beyond the end of the amplicon, and sequence the adapters on the other end</a:t>
            </a:r>
            <a:endParaRPr lang="en-CH" dirty="0"/>
          </a:p>
        </p:txBody>
      </p:sp>
      <p:sp>
        <p:nvSpPr>
          <p:cNvPr id="83" name="Line 47">
            <a:extLst>
              <a:ext uri="{FF2B5EF4-FFF2-40B4-BE49-F238E27FC236}">
                <a16:creationId xmlns:a16="http://schemas.microsoft.com/office/drawing/2014/main" id="{AD25BEC0-230C-4F41-8EE3-AD7CEB06BEC6}"/>
              </a:ext>
            </a:extLst>
          </p:cNvPr>
          <p:cNvSpPr/>
          <p:nvPr/>
        </p:nvSpPr>
        <p:spPr>
          <a:xfrm>
            <a:off x="4948426" y="3516009"/>
            <a:ext cx="1073" cy="322671"/>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84" name="Line 59">
            <a:extLst>
              <a:ext uri="{FF2B5EF4-FFF2-40B4-BE49-F238E27FC236}">
                <a16:creationId xmlns:a16="http://schemas.microsoft.com/office/drawing/2014/main" id="{84D5FF33-E285-924C-A3B5-3116C9E668C6}"/>
              </a:ext>
            </a:extLst>
          </p:cNvPr>
          <p:cNvSpPr/>
          <p:nvPr/>
        </p:nvSpPr>
        <p:spPr>
          <a:xfrm>
            <a:off x="1370392" y="4941704"/>
            <a:ext cx="651395" cy="1489"/>
          </a:xfrm>
          <a:prstGeom prst="line">
            <a:avLst/>
          </a:prstGeom>
          <a:ln w="146160">
            <a:solidFill>
              <a:srgbClr val="FFC000"/>
            </a:solidFill>
            <a:round/>
            <a:tailEnd type="triangle" w="sm" len="sm"/>
          </a:ln>
        </p:spPr>
        <p:style>
          <a:lnRef idx="0">
            <a:scrgbClr r="0" g="0" b="0"/>
          </a:lnRef>
          <a:fillRef idx="0">
            <a:scrgbClr r="0" g="0" b="0"/>
          </a:fillRef>
          <a:effectRef idx="0">
            <a:scrgbClr r="0" g="0" b="0"/>
          </a:effectRef>
          <a:fontRef idx="minor"/>
        </p:style>
      </p:sp>
      <p:sp>
        <p:nvSpPr>
          <p:cNvPr id="85" name="Rectangle 84">
            <a:extLst>
              <a:ext uri="{FF2B5EF4-FFF2-40B4-BE49-F238E27FC236}">
                <a16:creationId xmlns:a16="http://schemas.microsoft.com/office/drawing/2014/main" id="{9A1A7D31-6999-4F40-A44B-497DC7A8DC5B}"/>
              </a:ext>
            </a:extLst>
          </p:cNvPr>
          <p:cNvSpPr/>
          <p:nvPr/>
        </p:nvSpPr>
        <p:spPr>
          <a:xfrm>
            <a:off x="1480550" y="4792004"/>
            <a:ext cx="741251" cy="307777"/>
          </a:xfrm>
          <a:prstGeom prst="rect">
            <a:avLst/>
          </a:prstGeom>
        </p:spPr>
        <p:txBody>
          <a:bodyPr wrap="square">
            <a:spAutoFit/>
          </a:bodyPr>
          <a:lstStyle/>
          <a:p>
            <a:r>
              <a:rPr lang="en-US" sz="1400" spc="-1" dirty="0">
                <a:solidFill>
                  <a:srgbClr val="000000"/>
                </a:solidFill>
              </a:rPr>
              <a:t>i1</a:t>
            </a:r>
            <a:endParaRPr lang="en-CH" sz="1400" dirty="0"/>
          </a:p>
        </p:txBody>
      </p:sp>
      <p:sp>
        <p:nvSpPr>
          <p:cNvPr id="86" name="CustomShape 1">
            <a:extLst>
              <a:ext uri="{FF2B5EF4-FFF2-40B4-BE49-F238E27FC236}">
                <a16:creationId xmlns:a16="http://schemas.microsoft.com/office/drawing/2014/main" id="{325A7E2D-BEB6-5349-A852-33DD9EF2A8CA}"/>
              </a:ext>
            </a:extLst>
          </p:cNvPr>
          <p:cNvSpPr/>
          <p:nvPr/>
        </p:nvSpPr>
        <p:spPr>
          <a:xfrm>
            <a:off x="2068587" y="4713284"/>
            <a:ext cx="2402316"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87" name="CustomShape 2">
            <a:extLst>
              <a:ext uri="{FF2B5EF4-FFF2-40B4-BE49-F238E27FC236}">
                <a16:creationId xmlns:a16="http://schemas.microsoft.com/office/drawing/2014/main" id="{BDF61247-27BF-7640-B81C-4DC9E980A5A6}"/>
              </a:ext>
            </a:extLst>
          </p:cNvPr>
          <p:cNvSpPr/>
          <p:nvPr/>
        </p:nvSpPr>
        <p:spPr>
          <a:xfrm>
            <a:off x="2204667" y="4713284"/>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88" name="CustomShape 3">
            <a:extLst>
              <a:ext uri="{FF2B5EF4-FFF2-40B4-BE49-F238E27FC236}">
                <a16:creationId xmlns:a16="http://schemas.microsoft.com/office/drawing/2014/main" id="{E100A5D5-DD88-2742-9A0B-6FAF7887D35C}"/>
              </a:ext>
            </a:extLst>
          </p:cNvPr>
          <p:cNvSpPr/>
          <p:nvPr/>
        </p:nvSpPr>
        <p:spPr>
          <a:xfrm>
            <a:off x="2021787" y="4713284"/>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89" name="CustomShape 8">
            <a:extLst>
              <a:ext uri="{FF2B5EF4-FFF2-40B4-BE49-F238E27FC236}">
                <a16:creationId xmlns:a16="http://schemas.microsoft.com/office/drawing/2014/main" id="{83DA1B72-D497-CD4C-B2B7-214F8194FB29}"/>
              </a:ext>
            </a:extLst>
          </p:cNvPr>
          <p:cNvSpPr/>
          <p:nvPr/>
        </p:nvSpPr>
        <p:spPr>
          <a:xfrm>
            <a:off x="2127639" y="4805421"/>
            <a:ext cx="635399"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515F</a:t>
            </a:r>
            <a:endParaRPr lang="en-US" sz="1500" b="0" strike="noStrike" spc="-1" dirty="0">
              <a:latin typeface="Arial"/>
            </a:endParaRPr>
          </a:p>
        </p:txBody>
      </p:sp>
      <p:sp>
        <p:nvSpPr>
          <p:cNvPr id="90" name="CustomShape 11">
            <a:extLst>
              <a:ext uri="{FF2B5EF4-FFF2-40B4-BE49-F238E27FC236}">
                <a16:creationId xmlns:a16="http://schemas.microsoft.com/office/drawing/2014/main" id="{4DFA2A4E-D020-F14D-87B6-9B2BD6B97B84}"/>
              </a:ext>
            </a:extLst>
          </p:cNvPr>
          <p:cNvSpPr/>
          <p:nvPr/>
        </p:nvSpPr>
        <p:spPr>
          <a:xfrm>
            <a:off x="2781179" y="4761141"/>
            <a:ext cx="185292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pc="-1" dirty="0">
                <a:solidFill>
                  <a:srgbClr val="000000"/>
                </a:solidFill>
                <a:latin typeface="Arial"/>
              </a:rPr>
              <a:t>Shorter insert</a:t>
            </a:r>
            <a:endParaRPr lang="en-US" sz="1800" b="0" strike="noStrike" spc="-1" dirty="0">
              <a:latin typeface="Arial"/>
            </a:endParaRPr>
          </a:p>
        </p:txBody>
      </p:sp>
      <p:sp>
        <p:nvSpPr>
          <p:cNvPr id="91" name="CustomShape 8">
            <a:extLst>
              <a:ext uri="{FF2B5EF4-FFF2-40B4-BE49-F238E27FC236}">
                <a16:creationId xmlns:a16="http://schemas.microsoft.com/office/drawing/2014/main" id="{22DD1298-D1BA-C74E-871A-9845C13BDDD7}"/>
              </a:ext>
            </a:extLst>
          </p:cNvPr>
          <p:cNvSpPr/>
          <p:nvPr/>
        </p:nvSpPr>
        <p:spPr>
          <a:xfrm flipV="1">
            <a:off x="4457455" y="4723653"/>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92" name="CustomShape 9">
            <a:extLst>
              <a:ext uri="{FF2B5EF4-FFF2-40B4-BE49-F238E27FC236}">
                <a16:creationId xmlns:a16="http://schemas.microsoft.com/office/drawing/2014/main" id="{AD931B3C-4551-D046-8BB6-DEAB9052C63A}"/>
              </a:ext>
            </a:extLst>
          </p:cNvPr>
          <p:cNvSpPr/>
          <p:nvPr/>
        </p:nvSpPr>
        <p:spPr>
          <a:xfrm flipV="1">
            <a:off x="5006095" y="4723653"/>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93" name="CustomShape 10">
            <a:extLst>
              <a:ext uri="{FF2B5EF4-FFF2-40B4-BE49-F238E27FC236}">
                <a16:creationId xmlns:a16="http://schemas.microsoft.com/office/drawing/2014/main" id="{5A03EE5C-DD23-AE4A-9921-D654E21B0DF2}"/>
              </a:ext>
            </a:extLst>
          </p:cNvPr>
          <p:cNvSpPr/>
          <p:nvPr/>
        </p:nvSpPr>
        <p:spPr>
          <a:xfrm flipV="1">
            <a:off x="5554735" y="4723653"/>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94" name="CustomShape 16">
            <a:extLst>
              <a:ext uri="{FF2B5EF4-FFF2-40B4-BE49-F238E27FC236}">
                <a16:creationId xmlns:a16="http://schemas.microsoft.com/office/drawing/2014/main" id="{0AB81160-6029-BB41-B458-7F84D43848F9}"/>
              </a:ext>
            </a:extLst>
          </p:cNvPr>
          <p:cNvSpPr/>
          <p:nvPr/>
        </p:nvSpPr>
        <p:spPr>
          <a:xfrm>
            <a:off x="5161615" y="4803573"/>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i1</a:t>
            </a:r>
            <a:endParaRPr lang="en-US" sz="1500" b="0" strike="noStrike" spc="-1" dirty="0">
              <a:latin typeface="Arial"/>
            </a:endParaRPr>
          </a:p>
        </p:txBody>
      </p:sp>
      <p:sp>
        <p:nvSpPr>
          <p:cNvPr id="95" name="CustomShape 17">
            <a:extLst>
              <a:ext uri="{FF2B5EF4-FFF2-40B4-BE49-F238E27FC236}">
                <a16:creationId xmlns:a16="http://schemas.microsoft.com/office/drawing/2014/main" id="{6BE129FB-9563-A14C-90C7-B0BBD05C9E8D}"/>
              </a:ext>
            </a:extLst>
          </p:cNvPr>
          <p:cNvSpPr/>
          <p:nvPr/>
        </p:nvSpPr>
        <p:spPr>
          <a:xfrm>
            <a:off x="5607655" y="4787733"/>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P7</a:t>
            </a:r>
            <a:endParaRPr lang="en-US" sz="1500" b="0" strike="noStrike" spc="-1">
              <a:latin typeface="Arial"/>
            </a:endParaRPr>
          </a:p>
        </p:txBody>
      </p:sp>
      <p:sp>
        <p:nvSpPr>
          <p:cNvPr id="96" name="CustomShape 9">
            <a:extLst>
              <a:ext uri="{FF2B5EF4-FFF2-40B4-BE49-F238E27FC236}">
                <a16:creationId xmlns:a16="http://schemas.microsoft.com/office/drawing/2014/main" id="{F9E1F605-B80F-E942-B0BC-A27D7324DCFF}"/>
              </a:ext>
            </a:extLst>
          </p:cNvPr>
          <p:cNvSpPr/>
          <p:nvPr/>
        </p:nvSpPr>
        <p:spPr>
          <a:xfrm>
            <a:off x="4502455" y="4687467"/>
            <a:ext cx="5446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Rd2SP</a:t>
            </a:r>
            <a:endParaRPr lang="en-US" sz="1500" b="0" strike="noStrike" spc="-1" dirty="0">
              <a:latin typeface="Arial"/>
            </a:endParaRPr>
          </a:p>
        </p:txBody>
      </p:sp>
      <p:sp>
        <p:nvSpPr>
          <p:cNvPr id="97" name="Line 59">
            <a:extLst>
              <a:ext uri="{FF2B5EF4-FFF2-40B4-BE49-F238E27FC236}">
                <a16:creationId xmlns:a16="http://schemas.microsoft.com/office/drawing/2014/main" id="{E967CDA1-9199-AA40-849A-82763F323479}"/>
              </a:ext>
            </a:extLst>
          </p:cNvPr>
          <p:cNvSpPr/>
          <p:nvPr/>
        </p:nvSpPr>
        <p:spPr>
          <a:xfrm>
            <a:off x="1370392" y="5500136"/>
            <a:ext cx="651395" cy="1489"/>
          </a:xfrm>
          <a:prstGeom prst="line">
            <a:avLst/>
          </a:prstGeom>
          <a:ln w="146160">
            <a:solidFill>
              <a:srgbClr val="FFC000"/>
            </a:solidFill>
            <a:round/>
            <a:tailEnd type="triangle" w="sm" len="sm"/>
          </a:ln>
        </p:spPr>
        <p:style>
          <a:lnRef idx="0">
            <a:scrgbClr r="0" g="0" b="0"/>
          </a:lnRef>
          <a:fillRef idx="0">
            <a:scrgbClr r="0" g="0" b="0"/>
          </a:fillRef>
          <a:effectRef idx="0">
            <a:scrgbClr r="0" g="0" b="0"/>
          </a:effectRef>
          <a:fontRef idx="minor"/>
        </p:style>
      </p:sp>
      <p:sp>
        <p:nvSpPr>
          <p:cNvPr id="98" name="Rectangle 97">
            <a:extLst>
              <a:ext uri="{FF2B5EF4-FFF2-40B4-BE49-F238E27FC236}">
                <a16:creationId xmlns:a16="http://schemas.microsoft.com/office/drawing/2014/main" id="{938487C3-4628-CC4F-82CE-FD46B1E670E0}"/>
              </a:ext>
            </a:extLst>
          </p:cNvPr>
          <p:cNvSpPr/>
          <p:nvPr/>
        </p:nvSpPr>
        <p:spPr>
          <a:xfrm>
            <a:off x="1480550" y="5350436"/>
            <a:ext cx="741251" cy="307777"/>
          </a:xfrm>
          <a:prstGeom prst="rect">
            <a:avLst/>
          </a:prstGeom>
        </p:spPr>
        <p:txBody>
          <a:bodyPr wrap="square">
            <a:spAutoFit/>
          </a:bodyPr>
          <a:lstStyle/>
          <a:p>
            <a:r>
              <a:rPr lang="en-US" sz="1400" spc="-1" dirty="0">
                <a:solidFill>
                  <a:srgbClr val="000000"/>
                </a:solidFill>
              </a:rPr>
              <a:t>i1</a:t>
            </a:r>
            <a:endParaRPr lang="en-CH" sz="1400" dirty="0"/>
          </a:p>
        </p:txBody>
      </p:sp>
      <p:sp>
        <p:nvSpPr>
          <p:cNvPr id="99" name="CustomShape 1">
            <a:extLst>
              <a:ext uri="{FF2B5EF4-FFF2-40B4-BE49-F238E27FC236}">
                <a16:creationId xmlns:a16="http://schemas.microsoft.com/office/drawing/2014/main" id="{1DF83B27-FF8C-BF43-8CBD-E8C26A8126F3}"/>
              </a:ext>
            </a:extLst>
          </p:cNvPr>
          <p:cNvSpPr/>
          <p:nvPr/>
        </p:nvSpPr>
        <p:spPr>
          <a:xfrm>
            <a:off x="2068587" y="5271716"/>
            <a:ext cx="2402316"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100" name="CustomShape 2">
            <a:extLst>
              <a:ext uri="{FF2B5EF4-FFF2-40B4-BE49-F238E27FC236}">
                <a16:creationId xmlns:a16="http://schemas.microsoft.com/office/drawing/2014/main" id="{5673725D-629E-8C4E-9062-8608862AB62A}"/>
              </a:ext>
            </a:extLst>
          </p:cNvPr>
          <p:cNvSpPr/>
          <p:nvPr/>
        </p:nvSpPr>
        <p:spPr>
          <a:xfrm>
            <a:off x="2204667" y="5271716"/>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101" name="CustomShape 3">
            <a:extLst>
              <a:ext uri="{FF2B5EF4-FFF2-40B4-BE49-F238E27FC236}">
                <a16:creationId xmlns:a16="http://schemas.microsoft.com/office/drawing/2014/main" id="{8E1DC507-9C7D-784E-AE5B-1F2B60CEEE47}"/>
              </a:ext>
            </a:extLst>
          </p:cNvPr>
          <p:cNvSpPr/>
          <p:nvPr/>
        </p:nvSpPr>
        <p:spPr>
          <a:xfrm>
            <a:off x="2021787" y="5271716"/>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102" name="CustomShape 8">
            <a:extLst>
              <a:ext uri="{FF2B5EF4-FFF2-40B4-BE49-F238E27FC236}">
                <a16:creationId xmlns:a16="http://schemas.microsoft.com/office/drawing/2014/main" id="{016D0C7F-B91D-E448-9258-3890B4869295}"/>
              </a:ext>
            </a:extLst>
          </p:cNvPr>
          <p:cNvSpPr/>
          <p:nvPr/>
        </p:nvSpPr>
        <p:spPr>
          <a:xfrm>
            <a:off x="2127639" y="5363853"/>
            <a:ext cx="635399"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515F</a:t>
            </a:r>
            <a:endParaRPr lang="en-US" sz="1500" b="0" strike="noStrike" spc="-1" dirty="0">
              <a:latin typeface="Arial"/>
            </a:endParaRPr>
          </a:p>
        </p:txBody>
      </p:sp>
      <p:sp>
        <p:nvSpPr>
          <p:cNvPr id="103" name="CustomShape 11">
            <a:extLst>
              <a:ext uri="{FF2B5EF4-FFF2-40B4-BE49-F238E27FC236}">
                <a16:creationId xmlns:a16="http://schemas.microsoft.com/office/drawing/2014/main" id="{37CCE14D-C7F7-E148-8D7D-146D1E24D4EC}"/>
              </a:ext>
            </a:extLst>
          </p:cNvPr>
          <p:cNvSpPr/>
          <p:nvPr/>
        </p:nvSpPr>
        <p:spPr>
          <a:xfrm>
            <a:off x="2781179" y="5319573"/>
            <a:ext cx="185292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pc="-1" dirty="0">
                <a:solidFill>
                  <a:srgbClr val="000000"/>
                </a:solidFill>
                <a:latin typeface="Arial"/>
              </a:rPr>
              <a:t>Shorter insert</a:t>
            </a:r>
            <a:endParaRPr lang="en-US" sz="1800" b="0" strike="noStrike" spc="-1" dirty="0">
              <a:latin typeface="Arial"/>
            </a:endParaRPr>
          </a:p>
        </p:txBody>
      </p:sp>
      <p:sp>
        <p:nvSpPr>
          <p:cNvPr id="104" name="CustomShape 8">
            <a:extLst>
              <a:ext uri="{FF2B5EF4-FFF2-40B4-BE49-F238E27FC236}">
                <a16:creationId xmlns:a16="http://schemas.microsoft.com/office/drawing/2014/main" id="{05205C7E-3F59-BE4C-8C6B-1F0F60953819}"/>
              </a:ext>
            </a:extLst>
          </p:cNvPr>
          <p:cNvSpPr/>
          <p:nvPr/>
        </p:nvSpPr>
        <p:spPr>
          <a:xfrm flipV="1">
            <a:off x="4457455" y="5282085"/>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105" name="CustomShape 9">
            <a:extLst>
              <a:ext uri="{FF2B5EF4-FFF2-40B4-BE49-F238E27FC236}">
                <a16:creationId xmlns:a16="http://schemas.microsoft.com/office/drawing/2014/main" id="{D6639040-718D-C64F-8129-55571CC169EC}"/>
              </a:ext>
            </a:extLst>
          </p:cNvPr>
          <p:cNvSpPr/>
          <p:nvPr/>
        </p:nvSpPr>
        <p:spPr>
          <a:xfrm flipV="1">
            <a:off x="5006095" y="5282085"/>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107" name="CustomShape 10">
            <a:extLst>
              <a:ext uri="{FF2B5EF4-FFF2-40B4-BE49-F238E27FC236}">
                <a16:creationId xmlns:a16="http://schemas.microsoft.com/office/drawing/2014/main" id="{4E9F8902-775A-A341-A28F-BE0267CE4B5C}"/>
              </a:ext>
            </a:extLst>
          </p:cNvPr>
          <p:cNvSpPr/>
          <p:nvPr/>
        </p:nvSpPr>
        <p:spPr>
          <a:xfrm flipV="1">
            <a:off x="5554735" y="5282085"/>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109" name="CustomShape 16">
            <a:extLst>
              <a:ext uri="{FF2B5EF4-FFF2-40B4-BE49-F238E27FC236}">
                <a16:creationId xmlns:a16="http://schemas.microsoft.com/office/drawing/2014/main" id="{D1954DDA-BF11-2F48-9827-A2341444D61B}"/>
              </a:ext>
            </a:extLst>
          </p:cNvPr>
          <p:cNvSpPr/>
          <p:nvPr/>
        </p:nvSpPr>
        <p:spPr>
          <a:xfrm>
            <a:off x="5161615" y="5362005"/>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i1</a:t>
            </a:r>
            <a:endParaRPr lang="en-US" sz="1500" b="0" strike="noStrike" spc="-1" dirty="0">
              <a:latin typeface="Arial"/>
            </a:endParaRPr>
          </a:p>
        </p:txBody>
      </p:sp>
      <p:sp>
        <p:nvSpPr>
          <p:cNvPr id="112" name="CustomShape 17">
            <a:extLst>
              <a:ext uri="{FF2B5EF4-FFF2-40B4-BE49-F238E27FC236}">
                <a16:creationId xmlns:a16="http://schemas.microsoft.com/office/drawing/2014/main" id="{49428DAE-1118-7140-8418-E45289722565}"/>
              </a:ext>
            </a:extLst>
          </p:cNvPr>
          <p:cNvSpPr/>
          <p:nvPr/>
        </p:nvSpPr>
        <p:spPr>
          <a:xfrm>
            <a:off x="5607655" y="5346165"/>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P7</a:t>
            </a:r>
            <a:endParaRPr lang="en-US" sz="1500" b="0" strike="noStrike" spc="-1" dirty="0">
              <a:latin typeface="Arial"/>
            </a:endParaRPr>
          </a:p>
        </p:txBody>
      </p:sp>
      <p:sp>
        <p:nvSpPr>
          <p:cNvPr id="113" name="CustomShape 9">
            <a:extLst>
              <a:ext uri="{FF2B5EF4-FFF2-40B4-BE49-F238E27FC236}">
                <a16:creationId xmlns:a16="http://schemas.microsoft.com/office/drawing/2014/main" id="{BFD48190-8D34-084D-82BA-48F592843780}"/>
              </a:ext>
            </a:extLst>
          </p:cNvPr>
          <p:cNvSpPr/>
          <p:nvPr/>
        </p:nvSpPr>
        <p:spPr>
          <a:xfrm>
            <a:off x="4502455" y="5245899"/>
            <a:ext cx="5446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Rd2SP</a:t>
            </a:r>
            <a:endParaRPr lang="en-US" sz="1500" b="0" strike="noStrike" spc="-1" dirty="0">
              <a:latin typeface="Arial"/>
            </a:endParaRPr>
          </a:p>
        </p:txBody>
      </p:sp>
      <p:grpSp>
        <p:nvGrpSpPr>
          <p:cNvPr id="5" name="Group 4">
            <a:extLst>
              <a:ext uri="{FF2B5EF4-FFF2-40B4-BE49-F238E27FC236}">
                <a16:creationId xmlns:a16="http://schemas.microsoft.com/office/drawing/2014/main" id="{42770626-4DA9-A94D-A557-10F42D02B899}"/>
              </a:ext>
            </a:extLst>
          </p:cNvPr>
          <p:cNvGrpSpPr/>
          <p:nvPr/>
        </p:nvGrpSpPr>
        <p:grpSpPr>
          <a:xfrm>
            <a:off x="5621103" y="4727295"/>
            <a:ext cx="561781" cy="463710"/>
            <a:chOff x="5892113" y="4159798"/>
            <a:chExt cx="561781" cy="463710"/>
          </a:xfrm>
        </p:grpSpPr>
        <p:sp>
          <p:nvSpPr>
            <p:cNvPr id="3" name="Triangle 2">
              <a:extLst>
                <a:ext uri="{FF2B5EF4-FFF2-40B4-BE49-F238E27FC236}">
                  <a16:creationId xmlns:a16="http://schemas.microsoft.com/office/drawing/2014/main" id="{8E010AF2-71C3-E140-BB92-599AF1087DEF}"/>
                </a:ext>
              </a:extLst>
            </p:cNvPr>
            <p:cNvSpPr/>
            <p:nvPr/>
          </p:nvSpPr>
          <p:spPr>
            <a:xfrm rot="16200000">
              <a:off x="5936735" y="4138141"/>
              <a:ext cx="136447" cy="22300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4" name="Triangle 113">
              <a:extLst>
                <a:ext uri="{FF2B5EF4-FFF2-40B4-BE49-F238E27FC236}">
                  <a16:creationId xmlns:a16="http://schemas.microsoft.com/office/drawing/2014/main" id="{88E09CE6-8535-A84A-AF79-30390A8A4609}"/>
                </a:ext>
              </a:extLst>
            </p:cNvPr>
            <p:cNvSpPr/>
            <p:nvPr/>
          </p:nvSpPr>
          <p:spPr>
            <a:xfrm rot="16200000">
              <a:off x="5935393" y="4292197"/>
              <a:ext cx="136447" cy="22300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7" name="Triangle 116">
              <a:extLst>
                <a:ext uri="{FF2B5EF4-FFF2-40B4-BE49-F238E27FC236}">
                  <a16:creationId xmlns:a16="http://schemas.microsoft.com/office/drawing/2014/main" id="{507AF4B2-C34D-E145-92BB-4E7720DA9E10}"/>
                </a:ext>
              </a:extLst>
            </p:cNvPr>
            <p:cNvSpPr/>
            <p:nvPr/>
          </p:nvSpPr>
          <p:spPr>
            <a:xfrm rot="16200000">
              <a:off x="5935394" y="4443781"/>
              <a:ext cx="136447" cy="22300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Rectangle 3">
              <a:extLst>
                <a:ext uri="{FF2B5EF4-FFF2-40B4-BE49-F238E27FC236}">
                  <a16:creationId xmlns:a16="http://schemas.microsoft.com/office/drawing/2014/main" id="{F1130AB8-9657-114C-9E78-34EEC65706A3}"/>
                </a:ext>
              </a:extLst>
            </p:cNvPr>
            <p:cNvSpPr/>
            <p:nvPr/>
          </p:nvSpPr>
          <p:spPr>
            <a:xfrm>
              <a:off x="6103015" y="4159798"/>
              <a:ext cx="350879" cy="4464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45" name="Triangle 144">
            <a:extLst>
              <a:ext uri="{FF2B5EF4-FFF2-40B4-BE49-F238E27FC236}">
                <a16:creationId xmlns:a16="http://schemas.microsoft.com/office/drawing/2014/main" id="{D201A35A-5180-2145-9435-1A4725E30729}"/>
              </a:ext>
            </a:extLst>
          </p:cNvPr>
          <p:cNvSpPr/>
          <p:nvPr/>
        </p:nvSpPr>
        <p:spPr>
          <a:xfrm rot="16200000">
            <a:off x="4708570" y="5258473"/>
            <a:ext cx="136447" cy="22300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2" name="Triangle 151">
            <a:extLst>
              <a:ext uri="{FF2B5EF4-FFF2-40B4-BE49-F238E27FC236}">
                <a16:creationId xmlns:a16="http://schemas.microsoft.com/office/drawing/2014/main" id="{3201F7C6-1F87-B34E-AB04-D436CE8BC61A}"/>
              </a:ext>
            </a:extLst>
          </p:cNvPr>
          <p:cNvSpPr/>
          <p:nvPr/>
        </p:nvSpPr>
        <p:spPr>
          <a:xfrm rot="16200000">
            <a:off x="4707228" y="5412529"/>
            <a:ext cx="136447" cy="22300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3" name="Triangle 152">
            <a:extLst>
              <a:ext uri="{FF2B5EF4-FFF2-40B4-BE49-F238E27FC236}">
                <a16:creationId xmlns:a16="http://schemas.microsoft.com/office/drawing/2014/main" id="{05D891CD-9B49-E446-8728-343575C785B7}"/>
              </a:ext>
            </a:extLst>
          </p:cNvPr>
          <p:cNvSpPr/>
          <p:nvPr/>
        </p:nvSpPr>
        <p:spPr>
          <a:xfrm rot="16200000">
            <a:off x="4707229" y="5564113"/>
            <a:ext cx="136447" cy="22300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4" name="Rectangle 153">
            <a:extLst>
              <a:ext uri="{FF2B5EF4-FFF2-40B4-BE49-F238E27FC236}">
                <a16:creationId xmlns:a16="http://schemas.microsoft.com/office/drawing/2014/main" id="{D33F6FE5-5080-884B-8CED-53DDBDB16CC1}"/>
              </a:ext>
            </a:extLst>
          </p:cNvPr>
          <p:cNvSpPr/>
          <p:nvPr/>
        </p:nvSpPr>
        <p:spPr>
          <a:xfrm>
            <a:off x="4874850" y="5280130"/>
            <a:ext cx="1392001" cy="4464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937809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93C62BC-EE7B-B243-A1CE-26822AC873CD}"/>
              </a:ext>
            </a:extLst>
          </p:cNvPr>
          <p:cNvSpPr/>
          <p:nvPr/>
        </p:nvSpPr>
        <p:spPr>
          <a:xfrm>
            <a:off x="-26061" y="0"/>
            <a:ext cx="10106681" cy="150228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510" name="TextShape 44"/>
          <p:cNvSpPr txBox="1"/>
          <p:nvPr/>
        </p:nvSpPr>
        <p:spPr>
          <a:xfrm>
            <a:off x="1117440" y="-45360"/>
            <a:ext cx="8335440" cy="1547640"/>
          </a:xfrm>
          <a:prstGeom prst="rect">
            <a:avLst/>
          </a:prstGeom>
          <a:noFill/>
          <a:ln>
            <a:noFill/>
          </a:ln>
        </p:spPr>
        <p:txBody>
          <a:bodyPr lIns="90000" tIns="45000" rIns="90000" bIns="45000">
            <a:noAutofit/>
          </a:bodyPr>
          <a:lstStyle/>
          <a:p>
            <a:r>
              <a:rPr lang="en-US" sz="4800" b="0" strike="noStrike" spc="-1" dirty="0" err="1">
                <a:solidFill>
                  <a:schemeClr val="bg1"/>
                </a:solidFill>
                <a:latin typeface="BetecknaGS"/>
              </a:rPr>
              <a:t>Trimmomatic</a:t>
            </a:r>
            <a:endParaRPr lang="en-US" sz="4800" b="0" strike="noStrike" spc="-1" dirty="0">
              <a:solidFill>
                <a:schemeClr val="bg1"/>
              </a:solidFill>
              <a:latin typeface="Arial"/>
            </a:endParaRPr>
          </a:p>
        </p:txBody>
      </p:sp>
      <p:pic>
        <p:nvPicPr>
          <p:cNvPr id="10" name="Picture 9">
            <a:extLst>
              <a:ext uri="{FF2B5EF4-FFF2-40B4-BE49-F238E27FC236}">
                <a16:creationId xmlns:a16="http://schemas.microsoft.com/office/drawing/2014/main" id="{4E5E5345-8DE9-E54F-A3F3-AD51D1A9880D}"/>
              </a:ext>
            </a:extLst>
          </p:cNvPr>
          <p:cNvPicPr>
            <a:picLocks noChangeAspect="1"/>
          </p:cNvPicPr>
          <p:nvPr/>
        </p:nvPicPr>
        <p:blipFill>
          <a:blip r:embed="rId3"/>
          <a:stretch>
            <a:fillRect/>
          </a:stretch>
        </p:blipFill>
        <p:spPr>
          <a:xfrm>
            <a:off x="1433524" y="1502280"/>
            <a:ext cx="6702770" cy="5844950"/>
          </a:xfrm>
          <a:prstGeom prst="rect">
            <a:avLst/>
          </a:prstGeom>
        </p:spPr>
      </p:pic>
      <p:sp>
        <p:nvSpPr>
          <p:cNvPr id="11" name="Rectangle 10">
            <a:extLst>
              <a:ext uri="{FF2B5EF4-FFF2-40B4-BE49-F238E27FC236}">
                <a16:creationId xmlns:a16="http://schemas.microsoft.com/office/drawing/2014/main" id="{9A153FFB-043F-3C41-8626-66D74A7231C0}"/>
              </a:ext>
            </a:extLst>
          </p:cNvPr>
          <p:cNvSpPr/>
          <p:nvPr/>
        </p:nvSpPr>
        <p:spPr>
          <a:xfrm>
            <a:off x="1944331" y="7114378"/>
            <a:ext cx="9067867" cy="246221"/>
          </a:xfrm>
          <a:prstGeom prst="rect">
            <a:avLst/>
          </a:prstGeom>
        </p:spPr>
        <p:txBody>
          <a:bodyPr wrap="square">
            <a:spAutoFit/>
          </a:bodyPr>
          <a:lstStyle/>
          <a:p>
            <a:r>
              <a:rPr lang="en-CH" sz="1000" dirty="0">
                <a:solidFill>
                  <a:schemeClr val="bg1">
                    <a:lumMod val="65000"/>
                  </a:schemeClr>
                </a:solidFill>
              </a:rPr>
              <a:t>https://carpentries-incubator.github.io/metagenomics/03-trimming-filtering/index.html</a:t>
            </a:r>
          </a:p>
        </p:txBody>
      </p:sp>
    </p:spTree>
    <p:extLst>
      <p:ext uri="{BB962C8B-B14F-4D97-AF65-F5344CB8AC3E}">
        <p14:creationId xmlns:p14="http://schemas.microsoft.com/office/powerpoint/2010/main" val="1359385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93C62BC-EE7B-B243-A1CE-26822AC873CD}"/>
              </a:ext>
            </a:extLst>
          </p:cNvPr>
          <p:cNvSpPr/>
          <p:nvPr/>
        </p:nvSpPr>
        <p:spPr>
          <a:xfrm>
            <a:off x="-26061" y="0"/>
            <a:ext cx="10106681" cy="150228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510" name="TextShape 44"/>
          <p:cNvSpPr txBox="1"/>
          <p:nvPr/>
        </p:nvSpPr>
        <p:spPr>
          <a:xfrm>
            <a:off x="1117440" y="-45360"/>
            <a:ext cx="8335440" cy="1547640"/>
          </a:xfrm>
          <a:prstGeom prst="rect">
            <a:avLst/>
          </a:prstGeom>
          <a:noFill/>
          <a:ln>
            <a:noFill/>
          </a:ln>
        </p:spPr>
        <p:txBody>
          <a:bodyPr lIns="90000" tIns="45000" rIns="90000" bIns="45000">
            <a:noAutofit/>
          </a:bodyPr>
          <a:lstStyle/>
          <a:p>
            <a:r>
              <a:rPr lang="en-US" sz="4800" b="0" strike="noStrike" spc="-1" dirty="0">
                <a:solidFill>
                  <a:schemeClr val="bg1"/>
                </a:solidFill>
                <a:latin typeface="BetecknaGS"/>
              </a:rPr>
              <a:t>Q-score</a:t>
            </a:r>
            <a:endParaRPr lang="en-US" sz="4800" b="0" strike="noStrike" spc="-1" dirty="0">
              <a:solidFill>
                <a:schemeClr val="bg1"/>
              </a:solidFill>
              <a:latin typeface="Arial"/>
            </a:endParaRPr>
          </a:p>
        </p:txBody>
      </p:sp>
      <p:sp>
        <p:nvSpPr>
          <p:cNvPr id="6" name="Rectangle 5">
            <a:extLst>
              <a:ext uri="{FF2B5EF4-FFF2-40B4-BE49-F238E27FC236}">
                <a16:creationId xmlns:a16="http://schemas.microsoft.com/office/drawing/2014/main" id="{91055895-EAC0-5243-95BC-7819CD61B255}"/>
              </a:ext>
            </a:extLst>
          </p:cNvPr>
          <p:cNvSpPr/>
          <p:nvPr/>
        </p:nvSpPr>
        <p:spPr>
          <a:xfrm>
            <a:off x="355860" y="1773809"/>
            <a:ext cx="9469275" cy="4801314"/>
          </a:xfrm>
          <a:prstGeom prst="rect">
            <a:avLst/>
          </a:prstGeom>
        </p:spPr>
        <p:txBody>
          <a:bodyPr wrap="square">
            <a:spAutoFit/>
          </a:bodyPr>
          <a:lstStyle/>
          <a:p>
            <a:r>
              <a:rPr lang="en-US" spc="-1" dirty="0">
                <a:solidFill>
                  <a:srgbClr val="000000"/>
                </a:solidFill>
              </a:rPr>
              <a:t>For each base call, NGS sequencing apparatuses calculate the probability of a base-calling error (</a:t>
            </a:r>
            <a:r>
              <a:rPr lang="en-US" i="1" spc="-1" dirty="0">
                <a:solidFill>
                  <a:srgbClr val="000000"/>
                </a:solidFill>
              </a:rPr>
              <a:t>P</a:t>
            </a:r>
            <a:r>
              <a:rPr lang="en-US" spc="-1" dirty="0">
                <a:solidFill>
                  <a:srgbClr val="000000"/>
                </a:solidFill>
              </a:rPr>
              <a:t>) considering intensity, signal-to-noise ratios, cluster quality </a:t>
            </a:r>
            <a:r>
              <a:rPr lang="en-US" spc="-1" dirty="0" err="1">
                <a:solidFill>
                  <a:srgbClr val="000000"/>
                </a:solidFill>
              </a:rPr>
              <a:t>etc</a:t>
            </a:r>
            <a:r>
              <a:rPr lang="en-US" spc="-1" dirty="0">
                <a:solidFill>
                  <a:srgbClr val="000000"/>
                </a:solidFill>
              </a:rPr>
              <a:t>, into a quality score (</a:t>
            </a:r>
            <a:r>
              <a:rPr lang="en-US" i="1" spc="-1" dirty="0">
                <a:solidFill>
                  <a:srgbClr val="000000"/>
                </a:solidFill>
              </a:rPr>
              <a:t>Q-score</a:t>
            </a:r>
            <a:r>
              <a:rPr lang="en-US" spc="-1" dirty="0">
                <a:solidFill>
                  <a:srgbClr val="000000"/>
                </a:solidFill>
              </a:rPr>
              <a:t> or </a:t>
            </a:r>
            <a:r>
              <a:rPr lang="en-US" i="1" spc="-1" dirty="0" err="1">
                <a:solidFill>
                  <a:srgbClr val="000000"/>
                </a:solidFill>
              </a:rPr>
              <a:t>Phred</a:t>
            </a:r>
            <a:r>
              <a:rPr lang="en-US" spc="-1" dirty="0">
                <a:solidFill>
                  <a:srgbClr val="000000"/>
                </a:solidFill>
              </a:rPr>
              <a:t> score). </a:t>
            </a:r>
            <a:br>
              <a:rPr lang="en-US" i="1" spc="-1" dirty="0">
                <a:solidFill>
                  <a:srgbClr val="000000"/>
                </a:solidFill>
              </a:rPr>
            </a:br>
            <a:endParaRPr lang="en-US" i="1" spc="-1" dirty="0">
              <a:solidFill>
                <a:srgbClr val="000000"/>
              </a:solidFill>
            </a:endParaRPr>
          </a:p>
          <a:p>
            <a:endParaRPr lang="en-US" i="1" spc="-1" dirty="0">
              <a:solidFill>
                <a:srgbClr val="000000"/>
              </a:solidFill>
            </a:endParaRPr>
          </a:p>
          <a:p>
            <a:endParaRPr lang="en-US" i="1" spc="-1" dirty="0">
              <a:solidFill>
                <a:srgbClr val="000000"/>
              </a:solidFill>
            </a:endParaRPr>
          </a:p>
          <a:p>
            <a:endParaRPr lang="en-US" i="1" spc="-1" dirty="0">
              <a:solidFill>
                <a:srgbClr val="000000"/>
              </a:solidFill>
            </a:endParaRPr>
          </a:p>
          <a:p>
            <a:endParaRPr lang="en-US" i="1" spc="-1" dirty="0">
              <a:solidFill>
                <a:srgbClr val="000000"/>
              </a:solidFill>
            </a:endParaRPr>
          </a:p>
          <a:p>
            <a:endParaRPr lang="en-US" i="1" spc="-1" dirty="0">
              <a:solidFill>
                <a:srgbClr val="000000"/>
              </a:solidFill>
            </a:endParaRPr>
          </a:p>
          <a:p>
            <a:endParaRPr lang="en-US" i="1" spc="-1" dirty="0">
              <a:solidFill>
                <a:srgbClr val="000000"/>
              </a:solidFill>
            </a:endParaRPr>
          </a:p>
          <a:p>
            <a:endParaRPr lang="en-US" i="1" spc="-1" dirty="0">
              <a:solidFill>
                <a:srgbClr val="000000"/>
              </a:solidFill>
            </a:endParaRPr>
          </a:p>
          <a:p>
            <a:endParaRPr lang="en-US" i="1" spc="-1" dirty="0">
              <a:solidFill>
                <a:srgbClr val="000000"/>
              </a:solidFill>
            </a:endParaRPr>
          </a:p>
          <a:p>
            <a:endParaRPr lang="en-US" i="1" spc="-1" dirty="0">
              <a:solidFill>
                <a:srgbClr val="000000"/>
              </a:solidFill>
            </a:endParaRPr>
          </a:p>
          <a:p>
            <a:endParaRPr lang="en-US" i="1" spc="-1" dirty="0">
              <a:solidFill>
                <a:srgbClr val="000000"/>
              </a:solidFill>
            </a:endParaRPr>
          </a:p>
          <a:p>
            <a:endParaRPr lang="en-US" i="1" spc="-1" dirty="0">
              <a:solidFill>
                <a:srgbClr val="000000"/>
              </a:solidFill>
            </a:endParaRPr>
          </a:p>
          <a:p>
            <a:endParaRPr lang="en-US" i="1" spc="-1" dirty="0">
              <a:solidFill>
                <a:srgbClr val="000000"/>
              </a:solidFill>
            </a:endParaRPr>
          </a:p>
          <a:p>
            <a:endParaRPr lang="en-US" i="1" spc="-1" dirty="0">
              <a:solidFill>
                <a:srgbClr val="000000"/>
              </a:solidFill>
            </a:endParaRPr>
          </a:p>
        </p:txBody>
      </p:sp>
      <p:pic>
        <p:nvPicPr>
          <p:cNvPr id="5" name="Picture 4">
            <a:extLst>
              <a:ext uri="{FF2B5EF4-FFF2-40B4-BE49-F238E27FC236}">
                <a16:creationId xmlns:a16="http://schemas.microsoft.com/office/drawing/2014/main" id="{39C2FB7E-BCA4-B645-8E35-03EA1BC341F1}"/>
              </a:ext>
            </a:extLst>
          </p:cNvPr>
          <p:cNvPicPr>
            <a:picLocks noChangeAspect="1"/>
          </p:cNvPicPr>
          <p:nvPr/>
        </p:nvPicPr>
        <p:blipFill>
          <a:blip r:embed="rId3"/>
          <a:stretch>
            <a:fillRect/>
          </a:stretch>
        </p:blipFill>
        <p:spPr>
          <a:xfrm>
            <a:off x="355860" y="3096045"/>
            <a:ext cx="4102100" cy="838200"/>
          </a:xfrm>
          <a:prstGeom prst="rect">
            <a:avLst/>
          </a:prstGeom>
        </p:spPr>
      </p:pic>
      <p:pic>
        <p:nvPicPr>
          <p:cNvPr id="7" name="Picture 6">
            <a:extLst>
              <a:ext uri="{FF2B5EF4-FFF2-40B4-BE49-F238E27FC236}">
                <a16:creationId xmlns:a16="http://schemas.microsoft.com/office/drawing/2014/main" id="{B9318A61-02DE-9A49-A637-4BFED13637EF}"/>
              </a:ext>
            </a:extLst>
          </p:cNvPr>
          <p:cNvPicPr>
            <a:picLocks noChangeAspect="1"/>
          </p:cNvPicPr>
          <p:nvPr/>
        </p:nvPicPr>
        <p:blipFill>
          <a:blip r:embed="rId4"/>
          <a:stretch>
            <a:fillRect/>
          </a:stretch>
        </p:blipFill>
        <p:spPr>
          <a:xfrm>
            <a:off x="6655739" y="2869776"/>
            <a:ext cx="2362200" cy="965200"/>
          </a:xfrm>
          <a:prstGeom prst="rect">
            <a:avLst/>
          </a:prstGeom>
        </p:spPr>
      </p:pic>
      <p:pic>
        <p:nvPicPr>
          <p:cNvPr id="8" name="Picture 7">
            <a:extLst>
              <a:ext uri="{FF2B5EF4-FFF2-40B4-BE49-F238E27FC236}">
                <a16:creationId xmlns:a16="http://schemas.microsoft.com/office/drawing/2014/main" id="{114C8BEC-8745-D746-93F7-6DB75BB29A82}"/>
              </a:ext>
            </a:extLst>
          </p:cNvPr>
          <p:cNvPicPr>
            <a:picLocks noChangeAspect="1"/>
          </p:cNvPicPr>
          <p:nvPr/>
        </p:nvPicPr>
        <p:blipFill>
          <a:blip r:embed="rId5"/>
          <a:stretch>
            <a:fillRect/>
          </a:stretch>
        </p:blipFill>
        <p:spPr>
          <a:xfrm>
            <a:off x="1117440" y="4070009"/>
            <a:ext cx="7645475" cy="3418633"/>
          </a:xfrm>
          <a:prstGeom prst="rect">
            <a:avLst/>
          </a:prstGeom>
        </p:spPr>
      </p:pic>
    </p:spTree>
    <p:extLst>
      <p:ext uri="{BB962C8B-B14F-4D97-AF65-F5344CB8AC3E}">
        <p14:creationId xmlns:p14="http://schemas.microsoft.com/office/powerpoint/2010/main" val="630670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93C62BC-EE7B-B243-A1CE-26822AC873CD}"/>
              </a:ext>
            </a:extLst>
          </p:cNvPr>
          <p:cNvSpPr/>
          <p:nvPr/>
        </p:nvSpPr>
        <p:spPr>
          <a:xfrm>
            <a:off x="-26061" y="0"/>
            <a:ext cx="10106681" cy="150228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510" name="TextShape 44"/>
          <p:cNvSpPr txBox="1"/>
          <p:nvPr/>
        </p:nvSpPr>
        <p:spPr>
          <a:xfrm>
            <a:off x="1117440" y="-45360"/>
            <a:ext cx="8335440" cy="1547640"/>
          </a:xfrm>
          <a:prstGeom prst="rect">
            <a:avLst/>
          </a:prstGeom>
          <a:noFill/>
          <a:ln>
            <a:noFill/>
          </a:ln>
        </p:spPr>
        <p:txBody>
          <a:bodyPr lIns="90000" tIns="45000" rIns="90000" bIns="45000">
            <a:noAutofit/>
          </a:bodyPr>
          <a:lstStyle/>
          <a:p>
            <a:r>
              <a:rPr lang="en-US" sz="4800" b="0" strike="noStrike" spc="-1" dirty="0">
                <a:solidFill>
                  <a:schemeClr val="bg1"/>
                </a:solidFill>
                <a:latin typeface="BetecknaGS"/>
              </a:rPr>
              <a:t>Q-score</a:t>
            </a:r>
            <a:endParaRPr lang="en-US" sz="4800" b="0" strike="noStrike" spc="-1" dirty="0">
              <a:solidFill>
                <a:schemeClr val="bg1"/>
              </a:solidFill>
              <a:latin typeface="Arial"/>
            </a:endParaRPr>
          </a:p>
        </p:txBody>
      </p:sp>
      <p:sp>
        <p:nvSpPr>
          <p:cNvPr id="6" name="Rectangle 5">
            <a:extLst>
              <a:ext uri="{FF2B5EF4-FFF2-40B4-BE49-F238E27FC236}">
                <a16:creationId xmlns:a16="http://schemas.microsoft.com/office/drawing/2014/main" id="{91055895-EAC0-5243-95BC-7819CD61B255}"/>
              </a:ext>
            </a:extLst>
          </p:cNvPr>
          <p:cNvSpPr/>
          <p:nvPr/>
        </p:nvSpPr>
        <p:spPr>
          <a:xfrm>
            <a:off x="355860" y="1773809"/>
            <a:ext cx="9469275" cy="646331"/>
          </a:xfrm>
          <a:prstGeom prst="rect">
            <a:avLst/>
          </a:prstGeom>
        </p:spPr>
        <p:txBody>
          <a:bodyPr wrap="square">
            <a:spAutoFit/>
          </a:bodyPr>
          <a:lstStyle/>
          <a:p>
            <a:r>
              <a:rPr lang="en-US" spc="-1" dirty="0">
                <a:solidFill>
                  <a:srgbClr val="000000"/>
                </a:solidFill>
              </a:rPr>
              <a:t>To save space, Q-scores are represented in ASCII code, and this is what you actually see in your FASTQ files as the quality score!</a:t>
            </a:r>
            <a:r>
              <a:rPr lang="en-GB" dirty="0"/>
              <a:t> </a:t>
            </a:r>
          </a:p>
        </p:txBody>
      </p:sp>
      <p:pic>
        <p:nvPicPr>
          <p:cNvPr id="3" name="Picture 2">
            <a:extLst>
              <a:ext uri="{FF2B5EF4-FFF2-40B4-BE49-F238E27FC236}">
                <a16:creationId xmlns:a16="http://schemas.microsoft.com/office/drawing/2014/main" id="{466A7D73-64C3-5F43-B4CF-0C4F41062DFE}"/>
              </a:ext>
            </a:extLst>
          </p:cNvPr>
          <p:cNvPicPr>
            <a:picLocks noChangeAspect="1"/>
          </p:cNvPicPr>
          <p:nvPr/>
        </p:nvPicPr>
        <p:blipFill>
          <a:blip r:embed="rId3"/>
          <a:stretch>
            <a:fillRect/>
          </a:stretch>
        </p:blipFill>
        <p:spPr>
          <a:xfrm>
            <a:off x="-26061" y="2708821"/>
            <a:ext cx="10080625" cy="3077045"/>
          </a:xfrm>
          <a:prstGeom prst="rect">
            <a:avLst/>
          </a:prstGeom>
        </p:spPr>
      </p:pic>
      <p:pic>
        <p:nvPicPr>
          <p:cNvPr id="2" name="Picture 1">
            <a:extLst>
              <a:ext uri="{FF2B5EF4-FFF2-40B4-BE49-F238E27FC236}">
                <a16:creationId xmlns:a16="http://schemas.microsoft.com/office/drawing/2014/main" id="{82271E70-F50E-EC49-B1BC-DEA47E7C9166}"/>
              </a:ext>
            </a:extLst>
          </p:cNvPr>
          <p:cNvPicPr>
            <a:picLocks noChangeAspect="1"/>
          </p:cNvPicPr>
          <p:nvPr/>
        </p:nvPicPr>
        <p:blipFill>
          <a:blip r:embed="rId4"/>
          <a:stretch>
            <a:fillRect/>
          </a:stretch>
        </p:blipFill>
        <p:spPr>
          <a:xfrm>
            <a:off x="0" y="5785866"/>
            <a:ext cx="14693264" cy="1502280"/>
          </a:xfrm>
          <a:prstGeom prst="rect">
            <a:avLst/>
          </a:prstGeom>
        </p:spPr>
      </p:pic>
      <p:sp>
        <p:nvSpPr>
          <p:cNvPr id="4" name="Rounded Rectangle 3">
            <a:extLst>
              <a:ext uri="{FF2B5EF4-FFF2-40B4-BE49-F238E27FC236}">
                <a16:creationId xmlns:a16="http://schemas.microsoft.com/office/drawing/2014/main" id="{79C04690-5A95-BB43-BD56-CBD81D332A6E}"/>
              </a:ext>
            </a:extLst>
          </p:cNvPr>
          <p:cNvSpPr/>
          <p:nvPr/>
        </p:nvSpPr>
        <p:spPr>
          <a:xfrm>
            <a:off x="7828382" y="3919796"/>
            <a:ext cx="2188858" cy="88546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Rounded Rectangle 12">
            <a:extLst>
              <a:ext uri="{FF2B5EF4-FFF2-40B4-BE49-F238E27FC236}">
                <a16:creationId xmlns:a16="http://schemas.microsoft.com/office/drawing/2014/main" id="{8750354A-7EB3-FA47-A134-5B7F608F9CA6}"/>
              </a:ext>
            </a:extLst>
          </p:cNvPr>
          <p:cNvSpPr/>
          <p:nvPr/>
        </p:nvSpPr>
        <p:spPr>
          <a:xfrm>
            <a:off x="4506686" y="6741421"/>
            <a:ext cx="2823442" cy="27991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Rounded Rectangle 14">
            <a:extLst>
              <a:ext uri="{FF2B5EF4-FFF2-40B4-BE49-F238E27FC236}">
                <a16:creationId xmlns:a16="http://schemas.microsoft.com/office/drawing/2014/main" id="{A0A94A9C-B2EA-7346-8F01-5C3798C1F634}"/>
              </a:ext>
            </a:extLst>
          </p:cNvPr>
          <p:cNvSpPr/>
          <p:nvPr/>
        </p:nvSpPr>
        <p:spPr>
          <a:xfrm>
            <a:off x="3349685" y="7039062"/>
            <a:ext cx="279923" cy="27991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ounded Rectangle 15">
            <a:extLst>
              <a:ext uri="{FF2B5EF4-FFF2-40B4-BE49-F238E27FC236}">
                <a16:creationId xmlns:a16="http://schemas.microsoft.com/office/drawing/2014/main" id="{FA820BFD-9410-E54F-BF70-A6CF2D244FC0}"/>
              </a:ext>
            </a:extLst>
          </p:cNvPr>
          <p:cNvSpPr/>
          <p:nvPr/>
        </p:nvSpPr>
        <p:spPr>
          <a:xfrm>
            <a:off x="3352793" y="6295720"/>
            <a:ext cx="279923" cy="27991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ounded Rectangle 17">
            <a:extLst>
              <a:ext uri="{FF2B5EF4-FFF2-40B4-BE49-F238E27FC236}">
                <a16:creationId xmlns:a16="http://schemas.microsoft.com/office/drawing/2014/main" id="{948B8859-DCDA-0C49-A74E-5061FAA7D3A8}"/>
              </a:ext>
            </a:extLst>
          </p:cNvPr>
          <p:cNvSpPr/>
          <p:nvPr/>
        </p:nvSpPr>
        <p:spPr>
          <a:xfrm>
            <a:off x="2649894" y="3673336"/>
            <a:ext cx="2158482" cy="24646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Rounded Rectangle 18">
            <a:extLst>
              <a:ext uri="{FF2B5EF4-FFF2-40B4-BE49-F238E27FC236}">
                <a16:creationId xmlns:a16="http://schemas.microsoft.com/office/drawing/2014/main" id="{49BCCBAF-9B75-0D45-B728-2AC05DC597AB}"/>
              </a:ext>
            </a:extLst>
          </p:cNvPr>
          <p:cNvSpPr/>
          <p:nvPr/>
        </p:nvSpPr>
        <p:spPr>
          <a:xfrm>
            <a:off x="103928" y="7051021"/>
            <a:ext cx="279923" cy="279918"/>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ounded Rectangle 19">
            <a:extLst>
              <a:ext uri="{FF2B5EF4-FFF2-40B4-BE49-F238E27FC236}">
                <a16:creationId xmlns:a16="http://schemas.microsoft.com/office/drawing/2014/main" id="{9C7C6538-3BB7-8641-A460-56E149CB7EB5}"/>
              </a:ext>
            </a:extLst>
          </p:cNvPr>
          <p:cNvSpPr/>
          <p:nvPr/>
        </p:nvSpPr>
        <p:spPr>
          <a:xfrm>
            <a:off x="105221" y="6283278"/>
            <a:ext cx="279923" cy="279918"/>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Rounded Rectangle 20">
            <a:extLst>
              <a:ext uri="{FF2B5EF4-FFF2-40B4-BE49-F238E27FC236}">
                <a16:creationId xmlns:a16="http://schemas.microsoft.com/office/drawing/2014/main" id="{5914F54B-C870-8B47-ABBF-CCC83BF98A12}"/>
              </a:ext>
            </a:extLst>
          </p:cNvPr>
          <p:cNvSpPr/>
          <p:nvPr/>
        </p:nvSpPr>
        <p:spPr>
          <a:xfrm>
            <a:off x="5253136" y="3901322"/>
            <a:ext cx="2076992" cy="279918"/>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Rounded Rectangle 21">
            <a:extLst>
              <a:ext uri="{FF2B5EF4-FFF2-40B4-BE49-F238E27FC236}">
                <a16:creationId xmlns:a16="http://schemas.microsoft.com/office/drawing/2014/main" id="{4A22CE8E-A756-3646-BED3-49B62EF123A3}"/>
              </a:ext>
            </a:extLst>
          </p:cNvPr>
          <p:cNvSpPr/>
          <p:nvPr/>
        </p:nvSpPr>
        <p:spPr>
          <a:xfrm>
            <a:off x="4503697" y="6019076"/>
            <a:ext cx="2823442" cy="27991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291343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ustomShape 2"/>
          <p:cNvSpPr/>
          <p:nvPr/>
        </p:nvSpPr>
        <p:spPr>
          <a:xfrm>
            <a:off x="360045" y="579439"/>
            <a:ext cx="5394960" cy="6400796"/>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400" b="1" strike="noStrike" spc="-1" dirty="0">
                <a:solidFill>
                  <a:srgbClr val="000000"/>
                </a:solidFill>
                <a:latin typeface="FreeSerif"/>
              </a:rPr>
              <a:t>How do we study organisms that...</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3465A4"/>
                </a:solidFill>
                <a:latin typeface="FreeSerif"/>
              </a:rPr>
              <a:t>- are morphologically indistinguishable?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3465A4"/>
                </a:solidFill>
                <a:latin typeface="FreeSerif"/>
              </a:rPr>
              <a:t>- are phenotypically redundant?</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000000"/>
                </a:solidFill>
                <a:latin typeface="FreeSerif"/>
              </a:rPr>
              <a:t>- are unculturable?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000000"/>
                </a:solidFill>
                <a:latin typeface="FreeSerif"/>
              </a:rPr>
              <a:t>- are uncountable?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000000"/>
                </a:solidFill>
                <a:latin typeface="FreeSerif"/>
              </a:rPr>
              <a:t>- have no clear species boundaries?</a:t>
            </a:r>
            <a:endParaRPr lang="en-US" sz="2400" b="0" strike="noStrike" spc="-1" dirty="0">
              <a:latin typeface="FreeSerif"/>
            </a:endParaRPr>
          </a:p>
        </p:txBody>
      </p:sp>
      <p:sp>
        <p:nvSpPr>
          <p:cNvPr id="101" name="TextShape 3"/>
          <p:cNvSpPr txBox="1"/>
          <p:nvPr/>
        </p:nvSpPr>
        <p:spPr>
          <a:xfrm>
            <a:off x="5394960" y="2595960"/>
            <a:ext cx="4824360" cy="1061640"/>
          </a:xfrm>
          <a:prstGeom prst="rect">
            <a:avLst/>
          </a:prstGeom>
          <a:noFill/>
          <a:ln>
            <a:noFill/>
          </a:ln>
        </p:spPr>
        <p:txBody>
          <a:bodyPr lIns="90000" tIns="45000" rIns="90000" bIns="45000">
            <a:noAutofit/>
          </a:bodyPr>
          <a:lstStyle/>
          <a:p>
            <a:pPr algn="ctr"/>
            <a:r>
              <a:rPr lang="en-US" sz="2800" b="0" strike="noStrike" spc="-1">
                <a:solidFill>
                  <a:srgbClr val="3465A4"/>
                </a:solidFill>
                <a:latin typeface="BetecknaGS"/>
              </a:rPr>
              <a:t>By sequence phylogenetic analysis of 16SrRNA</a:t>
            </a:r>
            <a:endParaRPr lang="en-US" sz="2800" b="0" strike="noStrike" spc="-1">
              <a:latin typeface="Arial"/>
            </a:endParaRPr>
          </a:p>
        </p:txBody>
      </p:sp>
      <p:sp>
        <p:nvSpPr>
          <p:cNvPr id="102" name="Line 4"/>
          <p:cNvSpPr/>
          <p:nvPr/>
        </p:nvSpPr>
        <p:spPr>
          <a:xfrm>
            <a:off x="5212080" y="3108960"/>
            <a:ext cx="640080" cy="0"/>
          </a:xfrm>
          <a:prstGeom prst="line">
            <a:avLst/>
          </a:prstGeom>
          <a:ln w="36720">
            <a:solidFill>
              <a:srgbClr val="3465A4"/>
            </a:solidFill>
            <a:round/>
            <a:tailEnd type="triangle" w="med" len="med"/>
          </a:ln>
        </p:spPr>
        <p:style>
          <a:lnRef idx="0">
            <a:scrgbClr r="0" g="0" b="0"/>
          </a:lnRef>
          <a:fillRef idx="0">
            <a:scrgbClr r="0" g="0" b="0"/>
          </a:fillRef>
          <a:effectRef idx="0">
            <a:scrgbClr r="0" g="0" b="0"/>
          </a:effectRef>
          <a:fontRef idx="minor"/>
        </p:style>
      </p:sp>
      <p:sp>
        <p:nvSpPr>
          <p:cNvPr id="6" name="Rectangle 5">
            <a:extLst>
              <a:ext uri="{FF2B5EF4-FFF2-40B4-BE49-F238E27FC236}">
                <a16:creationId xmlns:a16="http://schemas.microsoft.com/office/drawing/2014/main" id="{43AB096F-CF80-9E47-BB10-8B95C0381A84}"/>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CustomShape 1">
            <a:extLst>
              <a:ext uri="{FF2B5EF4-FFF2-40B4-BE49-F238E27FC236}">
                <a16:creationId xmlns:a16="http://schemas.microsoft.com/office/drawing/2014/main" id="{7B9DA093-84DC-0A4A-AD20-C6B3B9EFC6F4}"/>
              </a:ext>
            </a:extLst>
          </p:cNvPr>
          <p:cNvSpPr/>
          <p:nvPr/>
        </p:nvSpPr>
        <p:spPr>
          <a:xfrm>
            <a:off x="457200" y="-33120"/>
            <a:ext cx="923544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Studying Undomesticated Bacteria...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61C9D0-861B-EA41-BB96-301AB8DC917A}"/>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pic>
        <p:nvPicPr>
          <p:cNvPr id="89" name="Picture 88"/>
          <p:cNvPicPr/>
          <p:nvPr/>
        </p:nvPicPr>
        <p:blipFill>
          <a:blip r:embed="rId3"/>
          <a:stretch/>
        </p:blipFill>
        <p:spPr>
          <a:xfrm rot="16200000">
            <a:off x="5676455" y="290940"/>
            <a:ext cx="3355560" cy="4297680"/>
          </a:xfrm>
          <a:prstGeom prst="rect">
            <a:avLst/>
          </a:prstGeom>
          <a:ln>
            <a:noFill/>
          </a:ln>
        </p:spPr>
      </p:pic>
      <p:sp>
        <p:nvSpPr>
          <p:cNvPr id="90" name="CustomShape 1"/>
          <p:cNvSpPr/>
          <p:nvPr/>
        </p:nvSpPr>
        <p:spPr>
          <a:xfrm>
            <a:off x="91440" y="2880"/>
            <a:ext cx="960120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Classifying Domesticated Bacteria...</a:t>
            </a:r>
            <a:endParaRPr lang="en-US" sz="4800" b="1" strike="noStrike" spc="-1" dirty="0">
              <a:solidFill>
                <a:schemeClr val="bg1"/>
              </a:solidFill>
              <a:latin typeface="BetecknaGS"/>
            </a:endParaRPr>
          </a:p>
        </p:txBody>
      </p:sp>
      <p:sp>
        <p:nvSpPr>
          <p:cNvPr id="91" name="CustomShape 2"/>
          <p:cNvSpPr/>
          <p:nvPr/>
        </p:nvSpPr>
        <p:spPr>
          <a:xfrm>
            <a:off x="141215" y="3445235"/>
            <a:ext cx="4297680" cy="4114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Clr>
                <a:srgbClr val="000000"/>
              </a:buClr>
              <a:buSzPct val="65000"/>
            </a:pPr>
            <a:r>
              <a:rPr lang="en-US" sz="2200" b="0" strike="noStrike" spc="-1" dirty="0">
                <a:solidFill>
                  <a:srgbClr val="000000"/>
                </a:solidFill>
                <a:latin typeface="FreeSerif"/>
              </a:rPr>
              <a:t>We need :</a:t>
            </a:r>
          </a:p>
          <a:p>
            <a:pPr marL="216000" indent="-216000">
              <a:lnSpc>
                <a:spcPct val="100000"/>
              </a:lnSpc>
              <a:buClr>
                <a:srgbClr val="000000"/>
              </a:buClr>
              <a:buSzPct val="65000"/>
              <a:buFont typeface="Wingdings" charset="2"/>
              <a:buChar char=""/>
            </a:pPr>
            <a:r>
              <a:rPr lang="en-US" sz="2200" b="0" strike="noStrike" spc="-1" dirty="0">
                <a:solidFill>
                  <a:srgbClr val="000000"/>
                </a:solidFill>
                <a:latin typeface="FreeSerif"/>
              </a:rPr>
              <a:t>Universally conserved (present in all organisms) </a:t>
            </a:r>
            <a:endParaRPr lang="en-US" sz="2200" b="0" strike="noStrike" spc="-1" dirty="0">
              <a:latin typeface="FreeSerif"/>
            </a:endParaRPr>
          </a:p>
          <a:p>
            <a:pPr marL="216000" indent="-216000">
              <a:lnSpc>
                <a:spcPct val="100000"/>
              </a:lnSpc>
              <a:buClr>
                <a:srgbClr val="000000"/>
              </a:buClr>
              <a:buSzPct val="65000"/>
              <a:buFont typeface="Wingdings" charset="2"/>
              <a:buChar char=""/>
            </a:pPr>
            <a:endParaRPr lang="en-US" sz="2200" b="0" strike="noStrike" spc="-1" dirty="0">
              <a:latin typeface="FreeSerif"/>
            </a:endParaRPr>
          </a:p>
          <a:p>
            <a:pPr marL="216000" indent="-216000">
              <a:lnSpc>
                <a:spcPct val="100000"/>
              </a:lnSpc>
              <a:buClr>
                <a:srgbClr val="000000"/>
              </a:buClr>
              <a:buSzPct val="65000"/>
              <a:buFont typeface="Wingdings" charset="2"/>
              <a:buChar char=""/>
            </a:pPr>
            <a:r>
              <a:rPr lang="en-US" sz="2200" b="0" strike="noStrike" spc="-1" dirty="0">
                <a:solidFill>
                  <a:srgbClr val="000000"/>
                </a:solidFill>
                <a:latin typeface="FreeSerif"/>
              </a:rPr>
              <a:t>Overall low mutation rate allows comparison of lineages that diverged long ago...</a:t>
            </a:r>
            <a:endParaRPr lang="en-US" sz="2200" spc="-1" dirty="0">
              <a:solidFill>
                <a:srgbClr val="000000"/>
              </a:solidFill>
              <a:latin typeface="FreeSerif"/>
            </a:endParaRPr>
          </a:p>
          <a:p>
            <a:pPr marL="216000" indent="-216000">
              <a:lnSpc>
                <a:spcPct val="100000"/>
              </a:lnSpc>
              <a:buClr>
                <a:srgbClr val="000000"/>
              </a:buClr>
              <a:buSzPct val="65000"/>
              <a:buFont typeface="Wingdings" charset="2"/>
              <a:buChar char=""/>
            </a:pPr>
            <a:endParaRPr lang="en-US" sz="2200" b="0" strike="noStrike" spc="-1" dirty="0">
              <a:latin typeface="FreeSerif"/>
            </a:endParaRPr>
          </a:p>
          <a:p>
            <a:pPr marL="216000" indent="-216000">
              <a:lnSpc>
                <a:spcPct val="100000"/>
              </a:lnSpc>
              <a:buClr>
                <a:srgbClr val="000000"/>
              </a:buClr>
              <a:buSzPct val="65000"/>
              <a:buFont typeface="Wingdings" charset="2"/>
              <a:buChar char=""/>
            </a:pPr>
            <a:r>
              <a:rPr lang="en-US" sz="2200" b="0" strike="noStrike" spc="-1" dirty="0">
                <a:solidFill>
                  <a:srgbClr val="000000"/>
                </a:solidFill>
                <a:latin typeface="FreeSerif"/>
              </a:rPr>
              <a:t>… but with “faster” evolving regions that allow inspection of more recent differences!</a:t>
            </a:r>
            <a:endParaRPr lang="en-US" sz="2200" b="0" strike="noStrike" spc="-1" dirty="0">
              <a:latin typeface="FreeSerif"/>
            </a:endParaRPr>
          </a:p>
        </p:txBody>
      </p:sp>
      <p:sp>
        <p:nvSpPr>
          <p:cNvPr id="92" name="TextShape 3"/>
          <p:cNvSpPr txBox="1"/>
          <p:nvPr/>
        </p:nvSpPr>
        <p:spPr>
          <a:xfrm>
            <a:off x="-20170" y="1620715"/>
            <a:ext cx="4459065" cy="1338498"/>
          </a:xfrm>
          <a:prstGeom prst="rect">
            <a:avLst/>
          </a:prstGeom>
          <a:noFill/>
          <a:ln>
            <a:noFill/>
          </a:ln>
        </p:spPr>
        <p:txBody>
          <a:bodyPr lIns="90000" tIns="45000" rIns="90000" bIns="45000">
            <a:noAutofit/>
          </a:bodyPr>
          <a:lstStyle/>
          <a:p>
            <a:pPr algn="ctr"/>
            <a:r>
              <a:rPr lang="en-US" sz="2400" b="0" strike="noStrike" spc="-1" dirty="0">
                <a:solidFill>
                  <a:srgbClr val="000000"/>
                </a:solidFill>
                <a:latin typeface="BetecknaGS"/>
              </a:rPr>
              <a:t>Use of 16S rRNA sequences to classify bacteria and determine its phylogenetic relationships </a:t>
            </a:r>
            <a:endParaRPr lang="en-US" sz="2400" b="0" strike="noStrike" spc="-1" dirty="0">
              <a:latin typeface="Arial"/>
            </a:endParaRPr>
          </a:p>
        </p:txBody>
      </p:sp>
      <p:pic>
        <p:nvPicPr>
          <p:cNvPr id="93" name="Picture 92"/>
          <p:cNvPicPr/>
          <p:nvPr/>
        </p:nvPicPr>
        <p:blipFill>
          <a:blip r:embed="rId4"/>
          <a:stretch/>
        </p:blipFill>
        <p:spPr>
          <a:xfrm>
            <a:off x="4562280" y="5959800"/>
            <a:ext cx="5130360" cy="1441440"/>
          </a:xfrm>
          <a:prstGeom prst="rect">
            <a:avLst/>
          </a:prstGeom>
          <a:ln>
            <a:noFill/>
          </a:ln>
        </p:spPr>
      </p:pic>
      <p:pic>
        <p:nvPicPr>
          <p:cNvPr id="94" name="Picture 93"/>
          <p:cNvPicPr/>
          <p:nvPr/>
        </p:nvPicPr>
        <p:blipFill rotWithShape="1">
          <a:blip r:embed="rId5"/>
          <a:srcRect t="10152" b="11168"/>
          <a:stretch/>
        </p:blipFill>
        <p:spPr>
          <a:xfrm>
            <a:off x="4700785" y="3662649"/>
            <a:ext cx="5115240" cy="2297151"/>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Shape 2"/>
          <p:cNvSpPr txBox="1"/>
          <p:nvPr/>
        </p:nvSpPr>
        <p:spPr>
          <a:xfrm>
            <a:off x="2080800" y="6622560"/>
            <a:ext cx="4868640" cy="914400"/>
          </a:xfrm>
          <a:prstGeom prst="rect">
            <a:avLst/>
          </a:prstGeom>
          <a:noFill/>
          <a:ln>
            <a:noFill/>
          </a:ln>
        </p:spPr>
        <p:txBody>
          <a:bodyPr lIns="90000" tIns="45000" rIns="90000" bIns="45000">
            <a:noAutofit/>
          </a:bodyPr>
          <a:lstStyle/>
          <a:p>
            <a:pPr algn="ctr"/>
            <a:r>
              <a:rPr lang="en-US" sz="2400" b="0" strike="noStrike" spc="-1">
                <a:solidFill>
                  <a:srgbClr val="000000"/>
                </a:solidFill>
                <a:latin typeface="BetecknaGS"/>
              </a:rPr>
              <a:t>The Three Domains of Life</a:t>
            </a:r>
            <a:endParaRPr lang="en-US" sz="2400" b="0" strike="noStrike" spc="-1">
              <a:latin typeface="Arial"/>
            </a:endParaRPr>
          </a:p>
        </p:txBody>
      </p:sp>
      <p:pic>
        <p:nvPicPr>
          <p:cNvPr id="97" name="Picture 96"/>
          <p:cNvPicPr/>
          <p:nvPr/>
        </p:nvPicPr>
        <p:blipFill>
          <a:blip r:embed="rId3"/>
          <a:stretch/>
        </p:blipFill>
        <p:spPr>
          <a:xfrm>
            <a:off x="1005840" y="3017520"/>
            <a:ext cx="8138160" cy="3655080"/>
          </a:xfrm>
          <a:prstGeom prst="rect">
            <a:avLst/>
          </a:prstGeom>
          <a:ln>
            <a:noFill/>
          </a:ln>
        </p:spPr>
      </p:pic>
      <p:pic>
        <p:nvPicPr>
          <p:cNvPr id="98" name="Picture 97"/>
          <p:cNvPicPr/>
          <p:nvPr/>
        </p:nvPicPr>
        <p:blipFill>
          <a:blip r:embed="rId4"/>
          <a:stretch/>
        </p:blipFill>
        <p:spPr>
          <a:xfrm>
            <a:off x="1645920" y="1127880"/>
            <a:ext cx="6670440" cy="1615320"/>
          </a:xfrm>
          <a:prstGeom prst="rect">
            <a:avLst/>
          </a:prstGeom>
          <a:ln>
            <a:noFill/>
          </a:ln>
        </p:spPr>
      </p:pic>
      <p:sp>
        <p:nvSpPr>
          <p:cNvPr id="6" name="Rectangle 5">
            <a:extLst>
              <a:ext uri="{FF2B5EF4-FFF2-40B4-BE49-F238E27FC236}">
                <a16:creationId xmlns:a16="http://schemas.microsoft.com/office/drawing/2014/main" id="{F9458081-A402-FB45-9421-11DFA72558B9}"/>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CustomShape 1">
            <a:extLst>
              <a:ext uri="{FF2B5EF4-FFF2-40B4-BE49-F238E27FC236}">
                <a16:creationId xmlns:a16="http://schemas.microsoft.com/office/drawing/2014/main" id="{7D43DE4C-D648-2840-B5C1-33785F5E63FF}"/>
              </a:ext>
            </a:extLst>
          </p:cNvPr>
          <p:cNvSpPr/>
          <p:nvPr/>
        </p:nvSpPr>
        <p:spPr>
          <a:xfrm>
            <a:off x="91440" y="2880"/>
            <a:ext cx="960120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Classifying Domesticated Bacteria...</a:t>
            </a:r>
            <a:endParaRPr lang="en-US" sz="4800" b="1" strike="noStrike" spc="-1" dirty="0">
              <a:solidFill>
                <a:schemeClr val="bg1"/>
              </a:solidFill>
              <a:latin typeface="BetecknaG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2"/>
          <p:cNvSpPr/>
          <p:nvPr/>
        </p:nvSpPr>
        <p:spPr>
          <a:xfrm>
            <a:off x="193680" y="3189240"/>
            <a:ext cx="5394960" cy="1279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400" b="1" strike="noStrike" spc="-1" dirty="0">
                <a:solidFill>
                  <a:srgbClr val="000000"/>
                </a:solidFill>
                <a:latin typeface="FreeSerif"/>
              </a:rPr>
              <a:t>How do we study organisms that...</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3465A4"/>
                </a:solidFill>
                <a:latin typeface="FreeSerif"/>
              </a:rPr>
              <a:t>- are morphologically indistinguishable?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3465A4"/>
                </a:solidFill>
                <a:latin typeface="FreeSerif"/>
              </a:rPr>
              <a:t>- are phenotypically redundant?</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336633"/>
                </a:solidFill>
                <a:latin typeface="FreeSerif"/>
              </a:rPr>
              <a:t>- are unculturable?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336633"/>
                </a:solidFill>
                <a:latin typeface="FreeSerif"/>
              </a:rPr>
              <a:t>- are uncountable?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000000"/>
                </a:solidFill>
                <a:latin typeface="FreeSerif"/>
              </a:rPr>
              <a:t>- have no clear species boundaries?</a:t>
            </a:r>
            <a:endParaRPr lang="en-US" sz="2400" b="0" strike="noStrike" spc="-1" dirty="0">
              <a:latin typeface="FreeSerif"/>
            </a:endParaRPr>
          </a:p>
        </p:txBody>
      </p:sp>
      <p:sp>
        <p:nvSpPr>
          <p:cNvPr id="127" name="TextShape 3"/>
          <p:cNvSpPr txBox="1"/>
          <p:nvPr/>
        </p:nvSpPr>
        <p:spPr>
          <a:xfrm>
            <a:off x="5313240" y="2271960"/>
            <a:ext cx="4719960" cy="1365840"/>
          </a:xfrm>
          <a:prstGeom prst="rect">
            <a:avLst/>
          </a:prstGeom>
          <a:noFill/>
          <a:ln>
            <a:noFill/>
          </a:ln>
        </p:spPr>
        <p:txBody>
          <a:bodyPr lIns="90000" tIns="45000" rIns="90000" bIns="45000">
            <a:noAutofit/>
          </a:bodyPr>
          <a:lstStyle/>
          <a:p>
            <a:pPr algn="ctr"/>
            <a:r>
              <a:rPr lang="en-US" sz="2800" b="0" strike="noStrike" spc="-1">
                <a:solidFill>
                  <a:srgbClr val="3465A4"/>
                </a:solidFill>
                <a:latin typeface="BetecknaGS"/>
              </a:rPr>
              <a:t>By sequence and phylogenetic analysis of 16SrRNA from isolates</a:t>
            </a:r>
            <a:endParaRPr lang="en-US" sz="2800" b="0" strike="noStrike" spc="-1">
              <a:latin typeface="Arial"/>
            </a:endParaRPr>
          </a:p>
        </p:txBody>
      </p:sp>
      <p:sp>
        <p:nvSpPr>
          <p:cNvPr id="128" name="Line 4"/>
          <p:cNvSpPr/>
          <p:nvPr/>
        </p:nvSpPr>
        <p:spPr>
          <a:xfrm>
            <a:off x="4672080" y="3108960"/>
            <a:ext cx="640080" cy="0"/>
          </a:xfrm>
          <a:prstGeom prst="line">
            <a:avLst/>
          </a:prstGeom>
          <a:ln w="36720">
            <a:solidFill>
              <a:srgbClr val="3465A4"/>
            </a:solidFill>
            <a:round/>
            <a:tailEnd type="triangle" w="med" len="med"/>
          </a:ln>
        </p:spPr>
        <p:style>
          <a:lnRef idx="0">
            <a:scrgbClr r="0" g="0" b="0"/>
          </a:lnRef>
          <a:fillRef idx="0">
            <a:scrgbClr r="0" g="0" b="0"/>
          </a:fillRef>
          <a:effectRef idx="0">
            <a:scrgbClr r="0" g="0" b="0"/>
          </a:effectRef>
          <a:fontRef idx="minor"/>
        </p:style>
      </p:sp>
      <p:sp>
        <p:nvSpPr>
          <p:cNvPr id="129" name="TextShape 5"/>
          <p:cNvSpPr txBox="1"/>
          <p:nvPr/>
        </p:nvSpPr>
        <p:spPr>
          <a:xfrm>
            <a:off x="5303520" y="4143960"/>
            <a:ext cx="4719960" cy="1791000"/>
          </a:xfrm>
          <a:prstGeom prst="rect">
            <a:avLst/>
          </a:prstGeom>
          <a:noFill/>
          <a:ln>
            <a:noFill/>
          </a:ln>
        </p:spPr>
        <p:txBody>
          <a:bodyPr lIns="90000" tIns="45000" rIns="90000" bIns="45000">
            <a:noAutofit/>
          </a:bodyPr>
          <a:lstStyle/>
          <a:p>
            <a:pPr algn="ctr"/>
            <a:r>
              <a:rPr lang="en-US" sz="2800" b="0" strike="noStrike" spc="-1">
                <a:solidFill>
                  <a:srgbClr val="336633"/>
                </a:solidFill>
                <a:latin typeface="BetecknaGS"/>
              </a:rPr>
              <a:t>By sequence and phylogenetic analysis of 16SrRNA from environmental samples</a:t>
            </a:r>
            <a:endParaRPr lang="en-US" sz="2800" b="0" strike="noStrike" spc="-1">
              <a:latin typeface="Arial"/>
            </a:endParaRPr>
          </a:p>
        </p:txBody>
      </p:sp>
      <p:sp>
        <p:nvSpPr>
          <p:cNvPr id="130" name="Line 6"/>
          <p:cNvSpPr/>
          <p:nvPr/>
        </p:nvSpPr>
        <p:spPr>
          <a:xfrm>
            <a:off x="4663080" y="4728960"/>
            <a:ext cx="640080" cy="0"/>
          </a:xfrm>
          <a:prstGeom prst="line">
            <a:avLst/>
          </a:prstGeom>
          <a:ln w="36720">
            <a:solidFill>
              <a:srgbClr val="336633"/>
            </a:solidFill>
            <a:round/>
            <a:tailEnd type="triangle" w="med" len="med"/>
          </a:ln>
        </p:spPr>
        <p:style>
          <a:lnRef idx="0">
            <a:scrgbClr r="0" g="0" b="0"/>
          </a:lnRef>
          <a:fillRef idx="0">
            <a:scrgbClr r="0" g="0" b="0"/>
          </a:fillRef>
          <a:effectRef idx="0">
            <a:scrgbClr r="0" g="0" b="0"/>
          </a:effectRef>
          <a:fontRef idx="minor"/>
        </p:style>
      </p:sp>
      <p:sp>
        <p:nvSpPr>
          <p:cNvPr id="8" name="Rectangle 7">
            <a:extLst>
              <a:ext uri="{FF2B5EF4-FFF2-40B4-BE49-F238E27FC236}">
                <a16:creationId xmlns:a16="http://schemas.microsoft.com/office/drawing/2014/main" id="{68504545-BF3C-3E47-9073-0A9ABBC5BCA1}"/>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9" name="CustomShape 1">
            <a:extLst>
              <a:ext uri="{FF2B5EF4-FFF2-40B4-BE49-F238E27FC236}">
                <a16:creationId xmlns:a16="http://schemas.microsoft.com/office/drawing/2014/main" id="{16EE26E3-D74E-AC49-8F16-5B1F980A28A6}"/>
              </a:ext>
            </a:extLst>
          </p:cNvPr>
          <p:cNvSpPr/>
          <p:nvPr/>
        </p:nvSpPr>
        <p:spPr>
          <a:xfrm>
            <a:off x="79920" y="-33120"/>
            <a:ext cx="961272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Studying </a:t>
            </a:r>
            <a:r>
              <a:rPr lang="en-US" sz="4800" spc="-1" dirty="0">
                <a:solidFill>
                  <a:schemeClr val="bg1"/>
                </a:solidFill>
                <a:latin typeface="BetecknaGS"/>
              </a:rPr>
              <a:t>Un</a:t>
            </a:r>
            <a:r>
              <a:rPr lang="en-US" sz="4800" b="0" strike="noStrike" spc="-1" dirty="0">
                <a:solidFill>
                  <a:schemeClr val="bg1"/>
                </a:solidFill>
                <a:latin typeface="BetecknaGS"/>
              </a:rPr>
              <a:t>domesticated Bacteria...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p:cNvPicPr/>
          <p:nvPr/>
        </p:nvPicPr>
        <p:blipFill>
          <a:blip r:embed="rId3"/>
          <a:stretch/>
        </p:blipFill>
        <p:spPr>
          <a:xfrm>
            <a:off x="79920" y="1625760"/>
            <a:ext cx="5489640" cy="3844800"/>
          </a:xfrm>
          <a:prstGeom prst="rect">
            <a:avLst/>
          </a:prstGeom>
          <a:ln>
            <a:noFill/>
          </a:ln>
        </p:spPr>
      </p:pic>
      <p:sp>
        <p:nvSpPr>
          <p:cNvPr id="104" name="CustomShape 2"/>
          <p:cNvSpPr/>
          <p:nvPr/>
        </p:nvSpPr>
        <p:spPr>
          <a:xfrm>
            <a:off x="472698" y="5180201"/>
            <a:ext cx="6127529" cy="2783918"/>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400" b="0" strike="noStrike" spc="-1" dirty="0">
                <a:solidFill>
                  <a:srgbClr val="000000"/>
                </a:solidFill>
                <a:latin typeface="FreeSerif"/>
              </a:rPr>
              <a:t>Skip culturing and characterizing, </a:t>
            </a:r>
            <a:endParaRPr lang="en-US" sz="2400" b="0" strike="noStrike" spc="-1" dirty="0">
              <a:latin typeface="FreeSerif"/>
            </a:endParaRPr>
          </a:p>
          <a:p>
            <a:pPr>
              <a:lnSpc>
                <a:spcPct val="100000"/>
              </a:lnSpc>
            </a:pPr>
            <a:r>
              <a:rPr lang="en-US" sz="2400" b="0" strike="noStrike" spc="-1" dirty="0">
                <a:solidFill>
                  <a:srgbClr val="000000"/>
                </a:solidFill>
                <a:latin typeface="FreeSerif"/>
              </a:rPr>
              <a:t>direct DNA extraction and</a:t>
            </a:r>
            <a:r>
              <a:rPr lang="en-US" sz="2400" spc="-1" dirty="0">
                <a:latin typeface="FreeSerif"/>
              </a:rPr>
              <a:t> </a:t>
            </a:r>
            <a:r>
              <a:rPr lang="en-US" sz="2400" b="0" strike="noStrike" spc="-1" dirty="0">
                <a:solidFill>
                  <a:srgbClr val="000000"/>
                </a:solidFill>
                <a:latin typeface="FreeSerif"/>
              </a:rPr>
              <a:t>sequencing of rRNA</a:t>
            </a:r>
            <a:endParaRPr lang="en-US" sz="2400" b="0" strike="noStrike" spc="-1" dirty="0">
              <a:latin typeface="FreeSerif"/>
            </a:endParaRPr>
          </a:p>
          <a:p>
            <a:pPr>
              <a:lnSpc>
                <a:spcPct val="100000"/>
              </a:lnSpc>
            </a:pPr>
            <a:r>
              <a:rPr lang="en-US" sz="2400" b="0" strike="noStrike" spc="-1" dirty="0">
                <a:solidFill>
                  <a:srgbClr val="000000"/>
                </a:solidFill>
                <a:latin typeface="FreeSerif"/>
              </a:rPr>
              <a:t>(Norman Pace &amp; David Stahl, 1981)</a:t>
            </a:r>
            <a:endParaRPr lang="en-US" sz="2400" b="0" strike="noStrike" spc="-1" dirty="0">
              <a:latin typeface="FreeSerif"/>
            </a:endParaRPr>
          </a:p>
          <a:p>
            <a:pPr>
              <a:lnSpc>
                <a:spcPct val="100000"/>
              </a:lnSpc>
            </a:pPr>
            <a:r>
              <a:rPr lang="en-US" sz="2400" b="0" strike="noStrike" spc="-1" dirty="0">
                <a:solidFill>
                  <a:srgbClr val="000000"/>
                </a:solidFill>
                <a:latin typeface="FreeSerif"/>
              </a:rPr>
              <a:t>...before PCR!!!</a:t>
            </a:r>
            <a:endParaRPr lang="en-US" sz="2400" b="0" strike="noStrike" spc="-1" dirty="0">
              <a:latin typeface="FreeSerif"/>
            </a:endParaRPr>
          </a:p>
        </p:txBody>
      </p:sp>
      <p:sp>
        <p:nvSpPr>
          <p:cNvPr id="105" name="TextShape 3"/>
          <p:cNvSpPr txBox="1"/>
          <p:nvPr/>
        </p:nvSpPr>
        <p:spPr>
          <a:xfrm>
            <a:off x="5525280" y="1350000"/>
            <a:ext cx="4937760" cy="1791000"/>
          </a:xfrm>
          <a:prstGeom prst="rect">
            <a:avLst/>
          </a:prstGeom>
          <a:noFill/>
          <a:ln>
            <a:noFill/>
          </a:ln>
        </p:spPr>
        <p:txBody>
          <a:bodyPr lIns="90000" tIns="45000" rIns="90000" bIns="45000">
            <a:noAutofit/>
          </a:bodyPr>
          <a:lstStyle/>
          <a:p>
            <a:pPr algn="ctr"/>
            <a:r>
              <a:rPr lang="en-US" sz="2400" b="0" strike="noStrike" spc="-1">
                <a:solidFill>
                  <a:srgbClr val="000000"/>
                </a:solidFill>
                <a:latin typeface="BetecknaGS"/>
              </a:rPr>
              <a:t>pink filamentous bacteria from Octopus Spring, Yellowstone</a:t>
            </a:r>
            <a:endParaRPr lang="en-US" sz="2400" b="0" strike="noStrike" spc="-1">
              <a:latin typeface="Arial"/>
            </a:endParaRPr>
          </a:p>
        </p:txBody>
      </p:sp>
      <p:pic>
        <p:nvPicPr>
          <p:cNvPr id="107" name="Picture 106"/>
          <p:cNvPicPr/>
          <p:nvPr/>
        </p:nvPicPr>
        <p:blipFill>
          <a:blip r:embed="rId4"/>
          <a:stretch/>
        </p:blipFill>
        <p:spPr>
          <a:xfrm>
            <a:off x="6339960" y="2428560"/>
            <a:ext cx="3333240" cy="2219040"/>
          </a:xfrm>
          <a:prstGeom prst="rect">
            <a:avLst/>
          </a:prstGeom>
          <a:ln w="18360">
            <a:solidFill>
              <a:srgbClr val="000000"/>
            </a:solidFill>
            <a:round/>
          </a:ln>
        </p:spPr>
      </p:pic>
      <p:sp>
        <p:nvSpPr>
          <p:cNvPr id="108" name="CustomShape 4"/>
          <p:cNvSpPr/>
          <p:nvPr/>
        </p:nvSpPr>
        <p:spPr>
          <a:xfrm>
            <a:off x="3912480" y="4098960"/>
            <a:ext cx="1005840" cy="914400"/>
          </a:xfrm>
          <a:prstGeom prst="rect">
            <a:avLst/>
          </a:prstGeom>
          <a:noFill/>
          <a:ln w="18360">
            <a:solidFill>
              <a:srgbClr val="000000"/>
            </a:solidFill>
            <a:round/>
          </a:ln>
        </p:spPr>
        <p:style>
          <a:lnRef idx="0">
            <a:scrgbClr r="0" g="0" b="0"/>
          </a:lnRef>
          <a:fillRef idx="0">
            <a:scrgbClr r="0" g="0" b="0"/>
          </a:fillRef>
          <a:effectRef idx="0">
            <a:scrgbClr r="0" g="0" b="0"/>
          </a:effectRef>
          <a:fontRef idx="minor"/>
        </p:style>
      </p:sp>
      <p:sp>
        <p:nvSpPr>
          <p:cNvPr id="109" name="Line 5"/>
          <p:cNvSpPr/>
          <p:nvPr/>
        </p:nvSpPr>
        <p:spPr>
          <a:xfrm flipV="1">
            <a:off x="4918320" y="2428560"/>
            <a:ext cx="1421640" cy="1670400"/>
          </a:xfrm>
          <a:prstGeom prst="line">
            <a:avLst/>
          </a:prstGeom>
          <a:ln w="18360">
            <a:solidFill>
              <a:srgbClr val="000000"/>
            </a:solidFill>
            <a:round/>
          </a:ln>
        </p:spPr>
        <p:style>
          <a:lnRef idx="0">
            <a:scrgbClr r="0" g="0" b="0"/>
          </a:lnRef>
          <a:fillRef idx="0">
            <a:scrgbClr r="0" g="0" b="0"/>
          </a:fillRef>
          <a:effectRef idx="0">
            <a:scrgbClr r="0" g="0" b="0"/>
          </a:effectRef>
          <a:fontRef idx="minor"/>
        </p:style>
      </p:sp>
      <p:sp>
        <p:nvSpPr>
          <p:cNvPr id="110" name="Line 6"/>
          <p:cNvSpPr/>
          <p:nvPr/>
        </p:nvSpPr>
        <p:spPr>
          <a:xfrm flipV="1">
            <a:off x="4918320" y="4647600"/>
            <a:ext cx="1421640" cy="365760"/>
          </a:xfrm>
          <a:prstGeom prst="line">
            <a:avLst/>
          </a:prstGeom>
          <a:ln w="18360">
            <a:solidFill>
              <a:srgbClr val="000000"/>
            </a:solidFill>
            <a:round/>
          </a:ln>
        </p:spPr>
        <p:style>
          <a:lnRef idx="0">
            <a:scrgbClr r="0" g="0" b="0"/>
          </a:lnRef>
          <a:fillRef idx="0">
            <a:scrgbClr r="0" g="0" b="0"/>
          </a:fillRef>
          <a:effectRef idx="0">
            <a:scrgbClr r="0" g="0" b="0"/>
          </a:effectRef>
          <a:fontRef idx="minor"/>
        </p:style>
      </p:sp>
      <p:pic>
        <p:nvPicPr>
          <p:cNvPr id="111" name="Picture 110"/>
          <p:cNvPicPr/>
          <p:nvPr/>
        </p:nvPicPr>
        <p:blipFill>
          <a:blip r:embed="rId5"/>
          <a:stretch/>
        </p:blipFill>
        <p:spPr>
          <a:xfrm>
            <a:off x="7223760" y="5450400"/>
            <a:ext cx="1554480" cy="1554480"/>
          </a:xfrm>
          <a:prstGeom prst="rect">
            <a:avLst/>
          </a:prstGeom>
          <a:ln>
            <a:noFill/>
          </a:ln>
        </p:spPr>
      </p:pic>
      <p:sp>
        <p:nvSpPr>
          <p:cNvPr id="112" name="Line 7"/>
          <p:cNvSpPr/>
          <p:nvPr/>
        </p:nvSpPr>
        <p:spPr>
          <a:xfrm>
            <a:off x="7991280" y="4790880"/>
            <a:ext cx="0" cy="731520"/>
          </a:xfrm>
          <a:prstGeom prst="line">
            <a:avLst/>
          </a:prstGeom>
          <a:ln w="36720">
            <a:solidFill>
              <a:srgbClr val="000000"/>
            </a:solidFill>
            <a:round/>
            <a:tailEnd type="triangle" w="med" len="med"/>
          </a:ln>
        </p:spPr>
        <p:style>
          <a:lnRef idx="0">
            <a:scrgbClr r="0" g="0" b="0"/>
          </a:lnRef>
          <a:fillRef idx="0">
            <a:scrgbClr r="0" g="0" b="0"/>
          </a:fillRef>
          <a:effectRef idx="0">
            <a:scrgbClr r="0" g="0" b="0"/>
          </a:effectRef>
          <a:fontRef idx="minor"/>
        </p:style>
      </p:sp>
      <p:sp>
        <p:nvSpPr>
          <p:cNvPr id="12" name="Rectangle 11">
            <a:extLst>
              <a:ext uri="{FF2B5EF4-FFF2-40B4-BE49-F238E27FC236}">
                <a16:creationId xmlns:a16="http://schemas.microsoft.com/office/drawing/2014/main" id="{2AABE808-93BB-B148-8975-1055AF5A4691}"/>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3" name="CustomShape 1">
            <a:extLst>
              <a:ext uri="{FF2B5EF4-FFF2-40B4-BE49-F238E27FC236}">
                <a16:creationId xmlns:a16="http://schemas.microsoft.com/office/drawing/2014/main" id="{45158DAE-B006-E041-ADF3-1A0CE7CFFEA6}"/>
              </a:ext>
            </a:extLst>
          </p:cNvPr>
          <p:cNvSpPr/>
          <p:nvPr/>
        </p:nvSpPr>
        <p:spPr>
          <a:xfrm>
            <a:off x="79920" y="-33120"/>
            <a:ext cx="961272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Classifying undomesticated Bacteria...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6A9ED6-F988-1741-AA98-C5DB48F4FB99}"/>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pic>
        <p:nvPicPr>
          <p:cNvPr id="113" name="Picture 112"/>
          <p:cNvPicPr/>
          <p:nvPr/>
        </p:nvPicPr>
        <p:blipFill>
          <a:blip r:embed="rId2"/>
          <a:stretch/>
        </p:blipFill>
        <p:spPr>
          <a:xfrm>
            <a:off x="365760" y="1913760"/>
            <a:ext cx="8524800" cy="4866120"/>
          </a:xfrm>
          <a:prstGeom prst="rect">
            <a:avLst/>
          </a:prstGeom>
          <a:ln>
            <a:noFill/>
          </a:ln>
        </p:spPr>
      </p:pic>
      <p:pic>
        <p:nvPicPr>
          <p:cNvPr id="114" name="Picture 113"/>
          <p:cNvPicPr/>
          <p:nvPr/>
        </p:nvPicPr>
        <p:blipFill>
          <a:blip r:embed="rId3"/>
          <a:stretch/>
        </p:blipFill>
        <p:spPr>
          <a:xfrm>
            <a:off x="327419" y="1196720"/>
            <a:ext cx="9094320" cy="3589560"/>
          </a:xfrm>
          <a:prstGeom prst="rect">
            <a:avLst/>
          </a:prstGeom>
          <a:ln>
            <a:noFill/>
          </a:ln>
        </p:spPr>
      </p:pic>
      <p:pic>
        <p:nvPicPr>
          <p:cNvPr id="115" name="Picture 114"/>
          <p:cNvPicPr/>
          <p:nvPr/>
        </p:nvPicPr>
        <p:blipFill>
          <a:blip r:embed="rId4"/>
          <a:stretch/>
        </p:blipFill>
        <p:spPr>
          <a:xfrm>
            <a:off x="7005240" y="5807160"/>
            <a:ext cx="1132560" cy="227520"/>
          </a:xfrm>
          <a:prstGeom prst="rect">
            <a:avLst/>
          </a:prstGeom>
          <a:ln>
            <a:noFill/>
          </a:ln>
        </p:spPr>
      </p:pic>
      <p:sp>
        <p:nvSpPr>
          <p:cNvPr id="116" name="CustomShape 1"/>
          <p:cNvSpPr/>
          <p:nvPr/>
        </p:nvSpPr>
        <p:spPr>
          <a:xfrm>
            <a:off x="91440" y="2880"/>
            <a:ext cx="960120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Dissection of 16S rRNA</a:t>
            </a:r>
          </a:p>
        </p:txBody>
      </p:sp>
      <p:sp>
        <p:nvSpPr>
          <p:cNvPr id="117" name="TextShape 2"/>
          <p:cNvSpPr txBox="1"/>
          <p:nvPr/>
        </p:nvSpPr>
        <p:spPr>
          <a:xfrm>
            <a:off x="761759" y="6499459"/>
            <a:ext cx="3474721" cy="1005120"/>
          </a:xfrm>
          <a:prstGeom prst="rect">
            <a:avLst/>
          </a:prstGeom>
          <a:noFill/>
          <a:ln>
            <a:noFill/>
          </a:ln>
        </p:spPr>
        <p:txBody>
          <a:bodyPr lIns="90000" tIns="45000" rIns="90000" bIns="45000">
            <a:noAutofit/>
          </a:bodyPr>
          <a:lstStyle/>
          <a:p>
            <a:r>
              <a:rPr lang="en-US" sz="2400" b="0" strike="noStrike" spc="-1" dirty="0">
                <a:solidFill>
                  <a:srgbClr val="000000"/>
                </a:solidFill>
                <a:latin typeface="FreeSerif"/>
              </a:rPr>
              <a:t>Design primers in the conserved regions...</a:t>
            </a:r>
            <a:endParaRPr lang="en-US" sz="2400" b="0" strike="noStrike" spc="-1" dirty="0">
              <a:latin typeface="Arial"/>
            </a:endParaRPr>
          </a:p>
        </p:txBody>
      </p:sp>
      <p:sp>
        <p:nvSpPr>
          <p:cNvPr id="118" name="TextShape 3"/>
          <p:cNvSpPr txBox="1"/>
          <p:nvPr/>
        </p:nvSpPr>
        <p:spPr>
          <a:xfrm>
            <a:off x="5455439" y="6403680"/>
            <a:ext cx="2774157" cy="1005120"/>
          </a:xfrm>
          <a:prstGeom prst="rect">
            <a:avLst/>
          </a:prstGeom>
          <a:noFill/>
          <a:ln>
            <a:noFill/>
          </a:ln>
        </p:spPr>
        <p:txBody>
          <a:bodyPr lIns="90000" tIns="45000" rIns="90000" bIns="45000">
            <a:noAutofit/>
          </a:bodyPr>
          <a:lstStyle/>
          <a:p>
            <a:r>
              <a:rPr lang="en-US" sz="2400" b="0" strike="noStrike" spc="-1" dirty="0">
                <a:solidFill>
                  <a:srgbClr val="000000"/>
                </a:solidFill>
                <a:latin typeface="FreeSerif"/>
              </a:rPr>
              <a:t>… and amplify the variable regions!</a:t>
            </a:r>
            <a:endParaRPr lang="en-US" sz="2400" b="0" strike="noStrike" spc="-1" dirty="0">
              <a:latin typeface="Arial"/>
            </a:endParaRPr>
          </a:p>
        </p:txBody>
      </p:sp>
      <p:sp>
        <p:nvSpPr>
          <p:cNvPr id="119" name="Line 4"/>
          <p:cNvSpPr/>
          <p:nvPr/>
        </p:nvSpPr>
        <p:spPr>
          <a:xfrm flipV="1">
            <a:off x="3017520" y="5212080"/>
            <a:ext cx="0" cy="1280160"/>
          </a:xfrm>
          <a:prstGeom prst="line">
            <a:avLst/>
          </a:prstGeom>
          <a:ln w="18360">
            <a:solidFill>
              <a:srgbClr val="0066FF"/>
            </a:solidFill>
            <a:round/>
            <a:tailEnd type="oval" w="med" len="med"/>
          </a:ln>
        </p:spPr>
        <p:style>
          <a:lnRef idx="0">
            <a:scrgbClr r="0" g="0" b="0"/>
          </a:lnRef>
          <a:fillRef idx="0">
            <a:scrgbClr r="0" g="0" b="0"/>
          </a:fillRef>
          <a:effectRef idx="0">
            <a:scrgbClr r="0" g="0" b="0"/>
          </a:effectRef>
          <a:fontRef idx="minor"/>
        </p:style>
      </p:sp>
      <p:sp>
        <p:nvSpPr>
          <p:cNvPr id="120" name="Line 5"/>
          <p:cNvSpPr/>
          <p:nvPr/>
        </p:nvSpPr>
        <p:spPr>
          <a:xfrm flipV="1">
            <a:off x="3017520" y="5212080"/>
            <a:ext cx="2377440" cy="1284840"/>
          </a:xfrm>
          <a:prstGeom prst="line">
            <a:avLst/>
          </a:prstGeom>
          <a:ln w="18360">
            <a:solidFill>
              <a:srgbClr val="0066FF"/>
            </a:solidFill>
            <a:round/>
            <a:tailEnd type="oval" w="med" len="med"/>
          </a:ln>
        </p:spPr>
        <p:style>
          <a:lnRef idx="0">
            <a:scrgbClr r="0" g="0" b="0"/>
          </a:lnRef>
          <a:fillRef idx="0">
            <a:scrgbClr r="0" g="0" b="0"/>
          </a:fillRef>
          <a:effectRef idx="0">
            <a:scrgbClr r="0" g="0" b="0"/>
          </a:effectRef>
          <a:fontRef idx="minor"/>
        </p:style>
      </p:sp>
      <p:sp>
        <p:nvSpPr>
          <p:cNvPr id="121" name="CustomShape 6"/>
          <p:cNvSpPr/>
          <p:nvPr/>
        </p:nvSpPr>
        <p:spPr>
          <a:xfrm rot="16217400">
            <a:off x="4068000" y="4348800"/>
            <a:ext cx="274320" cy="2194560"/>
          </a:xfrm>
          <a:custGeom>
            <a:avLst/>
            <a:gdLst/>
            <a:ahLst/>
            <a:cxnLst/>
            <a:rect l="0" t="0" r="r" b="b"/>
            <a:pathLst>
              <a:path w="765" h="6098">
                <a:moveTo>
                  <a:pt x="762" y="0"/>
                </a:moveTo>
                <a:cubicBezTo>
                  <a:pt x="571" y="0"/>
                  <a:pt x="381" y="254"/>
                  <a:pt x="381" y="508"/>
                </a:cubicBezTo>
                <a:lnTo>
                  <a:pt x="382" y="2540"/>
                </a:lnTo>
                <a:cubicBezTo>
                  <a:pt x="381" y="2794"/>
                  <a:pt x="190" y="3048"/>
                  <a:pt x="0" y="3048"/>
                </a:cubicBezTo>
                <a:cubicBezTo>
                  <a:pt x="190" y="3048"/>
                  <a:pt x="382" y="3302"/>
                  <a:pt x="381" y="3556"/>
                </a:cubicBezTo>
                <a:lnTo>
                  <a:pt x="382" y="5588"/>
                </a:lnTo>
                <a:cubicBezTo>
                  <a:pt x="382" y="5842"/>
                  <a:pt x="573" y="6097"/>
                  <a:pt x="764" y="6097"/>
                </a:cubicBezTo>
              </a:path>
            </a:pathLst>
          </a:custGeom>
          <a:noFill/>
          <a:ln w="18360">
            <a:solidFill>
              <a:srgbClr val="0066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2"/>
          <p:cNvSpPr txBox="1"/>
          <p:nvPr/>
        </p:nvSpPr>
        <p:spPr>
          <a:xfrm>
            <a:off x="5372968" y="3566160"/>
            <a:ext cx="4555440" cy="1911960"/>
          </a:xfrm>
          <a:prstGeom prst="rect">
            <a:avLst/>
          </a:prstGeom>
          <a:noFill/>
          <a:ln>
            <a:noFill/>
          </a:ln>
        </p:spPr>
        <p:txBody>
          <a:bodyPr lIns="90000" tIns="45000" rIns="90000" bIns="45000">
            <a:noAutofit/>
          </a:bodyPr>
          <a:lstStyle/>
          <a:p>
            <a:pPr algn="ctr"/>
            <a:r>
              <a:rPr lang="en-US" sz="2400" b="0" strike="noStrike" spc="-1" dirty="0">
                <a:solidFill>
                  <a:srgbClr val="000000"/>
                </a:solidFill>
                <a:latin typeface="BetecknaGS"/>
              </a:rPr>
              <a:t>Sequencing of 16S rRNA from environmental DNA led to an explosion of discovery of novel bacterial and archaeal lineages... in individual samples!</a:t>
            </a:r>
            <a:endParaRPr lang="en-US" sz="2400" b="0" strike="noStrike" spc="-1" dirty="0">
              <a:latin typeface="Arial"/>
            </a:endParaRPr>
          </a:p>
        </p:txBody>
      </p:sp>
      <p:pic>
        <p:nvPicPr>
          <p:cNvPr id="124" name="Picture 123"/>
          <p:cNvPicPr/>
          <p:nvPr/>
        </p:nvPicPr>
        <p:blipFill>
          <a:blip r:embed="rId3"/>
          <a:stretch/>
        </p:blipFill>
        <p:spPr>
          <a:xfrm>
            <a:off x="-26389" y="1616075"/>
            <a:ext cx="5457960" cy="5943600"/>
          </a:xfrm>
          <a:prstGeom prst="rect">
            <a:avLst/>
          </a:prstGeom>
          <a:ln>
            <a:noFill/>
          </a:ln>
        </p:spPr>
      </p:pic>
      <p:sp>
        <p:nvSpPr>
          <p:cNvPr id="5" name="Rectangle 4">
            <a:extLst>
              <a:ext uri="{FF2B5EF4-FFF2-40B4-BE49-F238E27FC236}">
                <a16:creationId xmlns:a16="http://schemas.microsoft.com/office/drawing/2014/main" id="{066F66E9-18CA-D04C-8D3F-B7DC626A831D}"/>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6" name="CustomShape 1">
            <a:extLst>
              <a:ext uri="{FF2B5EF4-FFF2-40B4-BE49-F238E27FC236}">
                <a16:creationId xmlns:a16="http://schemas.microsoft.com/office/drawing/2014/main" id="{B0C5CFCA-336F-FA43-8D22-B8B80AE358FA}"/>
              </a:ext>
            </a:extLst>
          </p:cNvPr>
          <p:cNvSpPr/>
          <p:nvPr/>
        </p:nvSpPr>
        <p:spPr>
          <a:xfrm>
            <a:off x="79920" y="-33120"/>
            <a:ext cx="961272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Classifying undomesticated Bacteria...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19407</TotalTime>
  <Words>1435</Words>
  <Application>Microsoft Macintosh PowerPoint</Application>
  <PresentationFormat>Custom</PresentationFormat>
  <Paragraphs>323</Paragraphs>
  <Slides>26</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BetecknaGS</vt:lpstr>
      <vt:lpstr>CMU Sans Serif Demi Condensed</vt:lpstr>
      <vt:lpstr>DejaVu Serif Condensed</vt:lpstr>
      <vt:lpstr>FreeSerif</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Germán Bonilla-Rosso</dc:creator>
  <dc:description/>
  <cp:lastModifiedBy>German Bonilla-Rosso</cp:lastModifiedBy>
  <cp:revision>123</cp:revision>
  <dcterms:created xsi:type="dcterms:W3CDTF">2018-02-20T11:03:09Z</dcterms:created>
  <dcterms:modified xsi:type="dcterms:W3CDTF">2022-04-05T12:21:04Z</dcterms:modified>
  <dc:language>en-US</dc:language>
</cp:coreProperties>
</file>